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7" r:id="rId2"/>
    <p:sldId id="269" r:id="rId3"/>
    <p:sldId id="292" r:id="rId4"/>
    <p:sldId id="293" r:id="rId5"/>
    <p:sldId id="294" r:id="rId6"/>
    <p:sldId id="288" r:id="rId7"/>
    <p:sldId id="285" r:id="rId8"/>
    <p:sldId id="270" r:id="rId9"/>
    <p:sldId id="262" r:id="rId10"/>
    <p:sldId id="287" r:id="rId11"/>
    <p:sldId id="289" r:id="rId12"/>
    <p:sldId id="290" r:id="rId13"/>
    <p:sldId id="291" r:id="rId14"/>
    <p:sldId id="260" r:id="rId15"/>
    <p:sldId id="271" r:id="rId16"/>
    <p:sldId id="25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3E26B-A8E5-4F25-83C0-B3D03C76EF61}" type="datetimeFigureOut">
              <a:rPr lang="ru-RU" smtClean="0"/>
              <a:pPr/>
              <a:t>10/03/2010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20B81-48D8-4255-A25A-43EFB1F863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8C7-3562-4E5A-9739-D0F10457DDE6}" type="datetimeFigureOut">
              <a:rPr lang="ru-RU" smtClean="0"/>
              <a:pPr/>
              <a:t>10/03/2010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8F30-8BBA-4FAB-B1CF-CB83BFBC0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8C7-3562-4E5A-9739-D0F10457DDE6}" type="datetimeFigureOut">
              <a:rPr lang="ru-RU" smtClean="0"/>
              <a:pPr/>
              <a:t>10/03/2010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8F30-8BBA-4FAB-B1CF-CB83BFBC0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8C7-3562-4E5A-9739-D0F10457DDE6}" type="datetimeFigureOut">
              <a:rPr lang="ru-RU" smtClean="0"/>
              <a:pPr/>
              <a:t>10/03/2010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8F30-8BBA-4FAB-B1CF-CB83BFBC0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8C7-3562-4E5A-9739-D0F10457DDE6}" type="datetimeFigureOut">
              <a:rPr lang="ru-RU" smtClean="0"/>
              <a:pPr/>
              <a:t>10/03/2010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8F30-8BBA-4FAB-B1CF-CB83BFBC0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8C7-3562-4E5A-9739-D0F10457DDE6}" type="datetimeFigureOut">
              <a:rPr lang="ru-RU" smtClean="0"/>
              <a:pPr/>
              <a:t>10/03/2010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8F30-8BBA-4FAB-B1CF-CB83BFBC0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8C7-3562-4E5A-9739-D0F10457DDE6}" type="datetimeFigureOut">
              <a:rPr lang="ru-RU" smtClean="0"/>
              <a:pPr/>
              <a:t>10/03/2010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8F30-8BBA-4FAB-B1CF-CB83BFBC0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8C7-3562-4E5A-9739-D0F10457DDE6}" type="datetimeFigureOut">
              <a:rPr lang="ru-RU" smtClean="0"/>
              <a:pPr/>
              <a:t>10/03/2010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8F30-8BBA-4FAB-B1CF-CB83BFBC0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8C7-3562-4E5A-9739-D0F10457DDE6}" type="datetimeFigureOut">
              <a:rPr lang="ru-RU" smtClean="0"/>
              <a:pPr/>
              <a:t>10/03/2010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8F30-8BBA-4FAB-B1CF-CB83BFBC0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8C7-3562-4E5A-9739-D0F10457DDE6}" type="datetimeFigureOut">
              <a:rPr lang="ru-RU" smtClean="0"/>
              <a:pPr/>
              <a:t>10/03/2010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8F30-8BBA-4FAB-B1CF-CB83BFBC0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8C7-3562-4E5A-9739-D0F10457DDE6}" type="datetimeFigureOut">
              <a:rPr lang="ru-RU" smtClean="0"/>
              <a:pPr/>
              <a:t>10/03/2010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8F30-8BBA-4FAB-B1CF-CB83BFBC0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A58C7-3562-4E5A-9739-D0F10457DDE6}" type="datetimeFigureOut">
              <a:rPr lang="ru-RU" smtClean="0"/>
              <a:pPr/>
              <a:t>10/03/2010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78F30-8BBA-4FAB-B1CF-CB83BFBC0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A58C7-3562-4E5A-9739-D0F10457DDE6}" type="datetimeFigureOut">
              <a:rPr lang="ru-RU" smtClean="0"/>
              <a:pPr/>
              <a:t>10/03/2010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78F30-8BBA-4FAB-B1CF-CB83BFBC0D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gi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jpeg"/><Relationship Id="rId5" Type="http://schemas.openxmlformats.org/officeDocument/2006/relationships/image" Target="../media/image4.jpe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2214546" y="571480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Кондиционеры 2010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285720" y="4143380"/>
            <a:ext cx="4929222" cy="428628"/>
            <a:chOff x="285720" y="4143380"/>
            <a:chExt cx="4929222" cy="428628"/>
          </a:xfrm>
          <a:effectLst/>
        </p:grpSpPr>
        <p:sp>
          <p:nvSpPr>
            <p:cNvPr id="10" name="Овал 9"/>
            <p:cNvSpPr/>
            <p:nvPr/>
          </p:nvSpPr>
          <p:spPr>
            <a:xfrm>
              <a:off x="285720" y="4143380"/>
              <a:ext cx="428628" cy="428628"/>
            </a:xfrm>
            <a:prstGeom prst="ellipse">
              <a:avLst/>
            </a:prstGeom>
            <a:ln>
              <a:noFill/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00100" y="4143380"/>
              <a:ext cx="4214842" cy="369332"/>
            </a:xfrm>
            <a:prstGeom prst="rect">
              <a:avLst/>
            </a:prstGeom>
            <a:noFill/>
            <a:effectLst>
              <a:glow rad="139700">
                <a:schemeClr val="accent4">
                  <a:satMod val="175000"/>
                  <a:alpha val="40000"/>
                </a:schemeClr>
              </a:glow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Описание </a:t>
              </a:r>
              <a:r>
                <a:rPr lang="en-US" b="1" dirty="0" smtClean="0">
                  <a:solidFill>
                    <a:srgbClr val="FF9900"/>
                  </a:solidFill>
                </a:rPr>
                <a:t> </a:t>
              </a:r>
              <a:r>
                <a:rPr lang="ru-RU" b="1" dirty="0" smtClean="0">
                  <a:solidFill>
                    <a:srgbClr val="FF9900"/>
                  </a:solidFill>
                </a:rPr>
                <a:t>кондиционеров 2010</a:t>
              </a:r>
              <a:r>
                <a:rPr lang="en-US" b="1" dirty="0" smtClean="0">
                  <a:solidFill>
                    <a:srgbClr val="FF9900"/>
                  </a:solidFill>
                </a:rPr>
                <a:t> </a:t>
              </a:r>
              <a:r>
                <a:rPr lang="ru-RU" b="1" dirty="0" smtClean="0">
                  <a:solidFill>
                    <a:srgbClr val="FF9900"/>
                  </a:solidFill>
                </a:rPr>
                <a:t>года</a:t>
              </a: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85720" y="5214950"/>
            <a:ext cx="4500594" cy="428628"/>
            <a:chOff x="285720" y="5643578"/>
            <a:chExt cx="4500594" cy="428628"/>
          </a:xfrm>
        </p:grpSpPr>
        <p:sp>
          <p:nvSpPr>
            <p:cNvPr id="14" name="Овал 13"/>
            <p:cNvSpPr/>
            <p:nvPr/>
          </p:nvSpPr>
          <p:spPr>
            <a:xfrm>
              <a:off x="285720" y="5643578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3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000100" y="5643578"/>
              <a:ext cx="37862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Ценовые показатели</a:t>
              </a:r>
              <a:endParaRPr lang="ru-RU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85720" y="4640057"/>
            <a:ext cx="4857784" cy="432017"/>
            <a:chOff x="285720" y="4640057"/>
            <a:chExt cx="4857784" cy="432017"/>
          </a:xfrm>
        </p:grpSpPr>
        <p:sp>
          <p:nvSpPr>
            <p:cNvPr id="12" name="Овал 11"/>
            <p:cNvSpPr/>
            <p:nvPr/>
          </p:nvSpPr>
          <p:spPr>
            <a:xfrm>
              <a:off x="285720" y="4643446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2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00100" y="4640057"/>
              <a:ext cx="4143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Технические параметры</a:t>
              </a:r>
              <a:endParaRPr lang="ru-RU" dirty="0"/>
            </a:p>
          </p:txBody>
        </p:sp>
      </p:grp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32" y="6211669"/>
            <a:ext cx="9144000" cy="64633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0" y="188913"/>
            <a:ext cx="6877050" cy="36933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2010  Кондиционеры 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RÖDA</a:t>
            </a:r>
            <a:r>
              <a:rPr lang="en-US" b="1" baseline="30000" dirty="0" smtClean="0">
                <a:solidFill>
                  <a:schemeClr val="bg1"/>
                </a:solidFill>
                <a:latin typeface="MetaNormalLF-Roman Cyrillic" pitchFamily="34" charset="0"/>
              </a:rPr>
              <a:t>® </a:t>
            </a: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pic>
        <p:nvPicPr>
          <p:cNvPr id="22" name="Рисунок 21" descr="AC-VOR09MSM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4857760"/>
            <a:ext cx="1359455" cy="1214446"/>
          </a:xfrm>
          <a:prstGeom prst="rect">
            <a:avLst/>
          </a:prstGeom>
        </p:spPr>
      </p:pic>
      <p:pic>
        <p:nvPicPr>
          <p:cNvPr id="24" name="Рисунок 23" descr="CarnotCycle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1071546"/>
            <a:ext cx="3321867" cy="2214578"/>
          </a:xfrm>
          <a:prstGeom prst="rect">
            <a:avLst/>
          </a:prstGeom>
        </p:spPr>
      </p:pic>
      <p:grpSp>
        <p:nvGrpSpPr>
          <p:cNvPr id="31" name="Группа 30"/>
          <p:cNvGrpSpPr/>
          <p:nvPr/>
        </p:nvGrpSpPr>
        <p:grpSpPr>
          <a:xfrm>
            <a:off x="408186" y="928670"/>
            <a:ext cx="3806624" cy="2500330"/>
            <a:chOff x="1155804" y="928670"/>
            <a:chExt cx="3806624" cy="2500330"/>
          </a:xfrm>
        </p:grpSpPr>
        <p:pic>
          <p:nvPicPr>
            <p:cNvPr id="23" name="Рисунок 22" descr="1111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155804" y="928670"/>
              <a:ext cx="3806624" cy="2500330"/>
            </a:xfrm>
            <a:prstGeom prst="rect">
              <a:avLst/>
            </a:prstGeom>
          </p:spPr>
        </p:pic>
        <p:pic>
          <p:nvPicPr>
            <p:cNvPr id="25" name="Рисунок 24" descr="222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57488" y="1214422"/>
              <a:ext cx="604233" cy="857256"/>
            </a:xfrm>
            <a:prstGeom prst="rect">
              <a:avLst/>
            </a:prstGeom>
          </p:spPr>
        </p:pic>
      </p:grpSp>
      <p:pic>
        <p:nvPicPr>
          <p:cNvPr id="27" name="Рисунок 26" descr="Z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357818" y="3571876"/>
            <a:ext cx="1500198" cy="524117"/>
          </a:xfrm>
          <a:prstGeom prst="rect">
            <a:avLst/>
          </a:prstGeom>
        </p:spPr>
      </p:pic>
      <p:pic>
        <p:nvPicPr>
          <p:cNvPr id="26" name="Рисунок 25" descr="H53F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357819" y="4320682"/>
            <a:ext cx="1500198" cy="459915"/>
          </a:xfrm>
          <a:prstGeom prst="rect">
            <a:avLst/>
          </a:prstGeom>
        </p:spPr>
      </p:pic>
      <p:pic>
        <p:nvPicPr>
          <p:cNvPr id="28" name="Рисунок 27" descr="колонник.bmp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643834" y="3500438"/>
            <a:ext cx="928694" cy="23787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214282" y="714356"/>
            <a:ext cx="4929222" cy="428628"/>
            <a:chOff x="285720" y="4143380"/>
            <a:chExt cx="4929222" cy="428628"/>
          </a:xfrm>
        </p:grpSpPr>
        <p:sp>
          <p:nvSpPr>
            <p:cNvPr id="8" name="Овал 7"/>
            <p:cNvSpPr/>
            <p:nvPr/>
          </p:nvSpPr>
          <p:spPr>
            <a:xfrm>
              <a:off x="285720" y="4143380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00100" y="4143380"/>
              <a:ext cx="4214842" cy="369332"/>
            </a:xfrm>
            <a:prstGeom prst="rect">
              <a:avLst/>
            </a:prstGeom>
            <a:noFill/>
            <a:effectLst>
              <a:glow rad="139700">
                <a:schemeClr val="accent4">
                  <a:satMod val="175000"/>
                  <a:alpha val="40000"/>
                </a:schemeClr>
              </a:glow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Описание кондиционеров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42910" y="1428736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Канальный тип</a:t>
            </a:r>
            <a:r>
              <a:rPr lang="en-US" b="1" dirty="0" smtClean="0">
                <a:solidFill>
                  <a:srgbClr val="0000FF"/>
                </a:solidFill>
              </a:rPr>
              <a:t> (</a:t>
            </a:r>
            <a:r>
              <a:rPr lang="ru-RU" b="1" dirty="0" smtClean="0">
                <a:solidFill>
                  <a:srgbClr val="0000FF"/>
                </a:solidFill>
              </a:rPr>
              <a:t>средненапорный)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2" y="6211669"/>
            <a:ext cx="9144000" cy="64633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0" y="188913"/>
            <a:ext cx="6877050" cy="36933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2010  Кондиционеры 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RÖDA</a:t>
            </a:r>
            <a:r>
              <a:rPr lang="en-US" b="1" baseline="30000" dirty="0" smtClean="0">
                <a:solidFill>
                  <a:schemeClr val="bg1"/>
                </a:solidFill>
                <a:latin typeface="MetaNormalLF-Roman Cyrillic" pitchFamily="34" charset="0"/>
              </a:rPr>
              <a:t>® </a:t>
            </a: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1714488"/>
            <a:ext cx="628654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Модели 36; 48; 60 </a:t>
            </a:r>
            <a:r>
              <a:rPr lang="en-US" sz="1600" dirty="0" err="1" smtClean="0"/>
              <a:t>kBTU</a:t>
            </a:r>
            <a:endParaRPr lang="en-US" sz="1600" dirty="0" smtClean="0"/>
          </a:p>
          <a:p>
            <a:r>
              <a:rPr lang="ru-RU" sz="1600" dirty="0" smtClean="0"/>
              <a:t>Напор воздуха от 90 до 110 Па</a:t>
            </a:r>
          </a:p>
          <a:p>
            <a:r>
              <a:rPr lang="ru-RU" sz="1600" dirty="0" smtClean="0"/>
              <a:t>Компактный внутренний блок</a:t>
            </a:r>
          </a:p>
          <a:p>
            <a:r>
              <a:rPr lang="ru-RU" sz="1600" dirty="0" smtClean="0"/>
              <a:t>Малошумная работа</a:t>
            </a:r>
          </a:p>
          <a:p>
            <a:r>
              <a:rPr lang="ru-RU" sz="1600" dirty="0" smtClean="0"/>
              <a:t>Возможность притока свежего воздуха</a:t>
            </a:r>
          </a:p>
          <a:p>
            <a:r>
              <a:rPr lang="ru-RU" sz="1600" dirty="0" smtClean="0"/>
              <a:t>Забор воздуха снизу</a:t>
            </a:r>
            <a:endParaRPr lang="en-US" sz="1600" dirty="0" smtClean="0"/>
          </a:p>
          <a:p>
            <a:r>
              <a:rPr lang="ru-RU" sz="1600" dirty="0" smtClean="0"/>
              <a:t>Подогрев картера</a:t>
            </a:r>
          </a:p>
          <a:p>
            <a:r>
              <a:rPr lang="ru-RU" sz="1600" dirty="0" smtClean="0"/>
              <a:t>Фазовый монитор</a:t>
            </a:r>
          </a:p>
          <a:p>
            <a:r>
              <a:rPr lang="ru-RU" sz="1600" dirty="0" smtClean="0"/>
              <a:t>Возможность установки низкотемпературного комплекта</a:t>
            </a:r>
            <a:endParaRPr lang="en-US" sz="1600" dirty="0" smtClean="0"/>
          </a:p>
          <a:p>
            <a:r>
              <a:rPr lang="ru-RU" sz="1600" dirty="0" err="1" smtClean="0"/>
              <a:t>Scroll</a:t>
            </a:r>
            <a:r>
              <a:rPr lang="ru-RU" sz="1600" dirty="0" smtClean="0"/>
              <a:t> компрессор</a:t>
            </a:r>
          </a:p>
          <a:p>
            <a:r>
              <a:rPr lang="ru-RU" sz="1600" dirty="0" smtClean="0"/>
              <a:t>Универсальный наружный блок</a:t>
            </a:r>
            <a:endParaRPr lang="en-US" sz="1600" dirty="0" smtClean="0"/>
          </a:p>
          <a:p>
            <a:r>
              <a:rPr lang="ru-RU" sz="1600" dirty="0" smtClean="0"/>
              <a:t>Проводной пульт ДУ в комплекте!</a:t>
            </a:r>
            <a:endParaRPr lang="en-US" sz="1600" dirty="0" smtClean="0"/>
          </a:p>
          <a:p>
            <a:r>
              <a:rPr lang="ru-RU" sz="1600" dirty="0" smtClean="0"/>
              <a:t>Три скорости вращения вентилятора внутреннего блока</a:t>
            </a:r>
          </a:p>
          <a:p>
            <a:r>
              <a:rPr lang="ru-RU" sz="1600" dirty="0" smtClean="0"/>
              <a:t>Реле низкого давления (модели на 380В)</a:t>
            </a:r>
          </a:p>
          <a:p>
            <a:r>
              <a:rPr lang="ru-RU" sz="1600" dirty="0" err="1" smtClean="0"/>
              <a:t>Оттайка</a:t>
            </a:r>
            <a:r>
              <a:rPr lang="ru-RU" sz="1600" dirty="0" smtClean="0"/>
              <a:t> наружного блока по термистору</a:t>
            </a:r>
          </a:p>
          <a:p>
            <a:r>
              <a:rPr lang="ru-RU" sz="1600" dirty="0" smtClean="0"/>
              <a:t>Более стабильный поток воздуха</a:t>
            </a:r>
          </a:p>
          <a:p>
            <a:r>
              <a:rPr lang="ru-RU" sz="1600" dirty="0" smtClean="0"/>
              <a:t>Вход воздуха снизу и сбоку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6556" y="5357826"/>
            <a:ext cx="251460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4572008"/>
            <a:ext cx="19288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22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72462" y="2000240"/>
            <a:ext cx="1007055" cy="1428760"/>
          </a:xfrm>
          <a:prstGeom prst="rect">
            <a:avLst/>
          </a:prstGeom>
        </p:spPr>
      </p:pic>
      <p:pic>
        <p:nvPicPr>
          <p:cNvPr id="19" name="Рисунок 18" descr="33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62898" y="3286124"/>
            <a:ext cx="1181102" cy="102982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00562" y="5357826"/>
            <a:ext cx="202499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duct_i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43702" y="857232"/>
            <a:ext cx="2251080" cy="105112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214282" y="1068157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Настенные </a:t>
            </a:r>
            <a:r>
              <a:rPr lang="ru-RU" b="1" dirty="0" err="1" smtClean="0">
                <a:solidFill>
                  <a:srgbClr val="0000FF"/>
                </a:solidFill>
              </a:rPr>
              <a:t>сплит</a:t>
            </a:r>
            <a:r>
              <a:rPr lang="ru-RU" b="1" dirty="0" smtClean="0">
                <a:solidFill>
                  <a:srgbClr val="0000FF"/>
                </a:solidFill>
              </a:rPr>
              <a:t> системы </a:t>
            </a:r>
            <a:r>
              <a:rPr lang="ru-RU" b="1" dirty="0" err="1" smtClean="0">
                <a:solidFill>
                  <a:srgbClr val="0000FF"/>
                </a:solidFill>
              </a:rPr>
              <a:t>старт-стоп</a:t>
            </a:r>
            <a:r>
              <a:rPr lang="ru-RU" b="1" dirty="0" smtClean="0">
                <a:solidFill>
                  <a:srgbClr val="0000FF"/>
                </a:solidFill>
              </a:rPr>
              <a:t>, технические характеристики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2" y="6211669"/>
            <a:ext cx="9144000" cy="64633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0" y="188913"/>
            <a:ext cx="6877050" cy="36933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2010  Кондиционеры 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RÖDA</a:t>
            </a:r>
            <a:r>
              <a:rPr lang="en-US" b="1" baseline="30000" dirty="0" smtClean="0">
                <a:solidFill>
                  <a:schemeClr val="bg1"/>
                </a:solidFill>
                <a:latin typeface="MetaNormalLF-Roman Cyrillic" pitchFamily="34" charset="0"/>
              </a:rPr>
              <a:t>® </a:t>
            </a: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pic>
        <p:nvPicPr>
          <p:cNvPr id="14" name="Рисунок 13" descr="AC-VOR09MSM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4610" y="4214818"/>
            <a:ext cx="1519390" cy="1357322"/>
          </a:xfrm>
          <a:prstGeom prst="rect">
            <a:avLst/>
          </a:prstGeom>
        </p:spPr>
      </p:pic>
      <p:pic>
        <p:nvPicPr>
          <p:cNvPr id="15" name="Рисунок 14" descr="m_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31195" y="3214686"/>
            <a:ext cx="1512805" cy="428628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285720" y="785794"/>
            <a:ext cx="4857784" cy="432017"/>
            <a:chOff x="285720" y="4640057"/>
            <a:chExt cx="4857784" cy="432017"/>
          </a:xfrm>
        </p:grpSpPr>
        <p:sp>
          <p:nvSpPr>
            <p:cNvPr id="17" name="Овал 16"/>
            <p:cNvSpPr/>
            <p:nvPr/>
          </p:nvSpPr>
          <p:spPr>
            <a:xfrm>
              <a:off x="285720" y="4643446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2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00100" y="4640057"/>
              <a:ext cx="4143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Технические параметры</a:t>
              </a:r>
              <a:endParaRPr lang="ru-RU" dirty="0"/>
            </a:p>
          </p:txBody>
        </p:sp>
      </p:grpSp>
      <p:pic>
        <p:nvPicPr>
          <p:cNvPr id="13" name="Рисунок 12" descr="H53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478846" y="2500307"/>
            <a:ext cx="1631167" cy="500066"/>
          </a:xfrm>
          <a:prstGeom prst="rect">
            <a:avLst/>
          </a:prstGeom>
        </p:spPr>
      </p:pic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42844" y="1785934"/>
          <a:ext cx="7000926" cy="4285788"/>
        </p:xfrm>
        <a:graphic>
          <a:graphicData uri="http://schemas.openxmlformats.org/drawingml/2006/table">
            <a:tbl>
              <a:tblPr/>
              <a:tblGrid>
                <a:gridCol w="2083841"/>
                <a:gridCol w="378880"/>
                <a:gridCol w="646325"/>
                <a:gridCol w="646325"/>
                <a:gridCol w="646325"/>
                <a:gridCol w="646325"/>
                <a:gridCol w="660255"/>
                <a:gridCol w="646325"/>
                <a:gridCol w="646325"/>
              </a:tblGrid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Модель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CS-07H53F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CS-09H53F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CS-12H53F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CS-18H53F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CS-24H53F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CS-30H53F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CS-36H53F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Производительность, охлаждение/обогрев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Btu/</a:t>
                      </a:r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7000/7000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9000/9400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12000/12200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18000/19800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23900/24000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28000/30000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35000/38000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Производительность, охлаждение/обогрев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кВт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2.05/2.05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2.6/2.8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3.5/3.6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5.3/5.8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7/7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8.2/8.5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10.3/11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Электропитание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В, Гц, ф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220-240, 50, 1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220-240, 50, 1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220-240, 50, 1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220-240, 50, 1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220-240, 50, 1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220-240, 50, 1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220-240, 50, 1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Потребляемая мощность, охлаждение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Вт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2290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3950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Потребляемая мощность, обогрев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Вт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Потребляемый ток, охлаждение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 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5.9 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17.2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Потребляемый ток, обогрев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2.86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 </a:t>
                      </a:r>
                    </a:p>
                  </a:txBody>
                  <a:tcPr marL="7280" marR="7280" marT="7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EER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Вт/Вт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2.69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3.06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2.54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2.48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COP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Вт/Вт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3.28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3.04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2.88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3.02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2.82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2.71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Расход воздуха, внутренний блок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м³/ч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Уровень шума внутренний блок hi/med/low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дБ(А)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34/32/28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39/37/34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40/37/34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43/40/37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46/43/39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46/43/39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50/46/43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Внешний блок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дБ(А)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внутренний блок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707*250*202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707*250*202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707*250*202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860*292*205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1080*330*220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1080*330*220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1250*325*230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внешний блок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600*480*250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600*480*250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700*540*255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770*520*280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845*680*310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845*680*310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880*790*360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Вес нетто внешний блок/внутренний блок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26/8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26/8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30/8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41/12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60/15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60/15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80/17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 упаковке, внутренний блок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780*315*270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780*315*270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780*315*270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930*336*280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1180*425*300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1180*425*300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1320*415*325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 упаковке, внешний блок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705*535*330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705*535*330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800*620*375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910*620*380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1010*765*430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1010*765*430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1030*890*480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Вес брутто внешний блок/внутренний блок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29/9.5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29/9.5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33.5/9.5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44.5/14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65/20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65/20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90/21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Линия жидкости/линия газа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1/4"+3/8"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1/4"+3/8"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1/4"+1/2"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1/4"+1/2"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3/8"+5/8"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3/8"+5/8"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3/8"+5/8"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Макс. длина трассы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Макс. перепад высот между блоками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</a:t>
                      </a:r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R22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0.52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0.73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1.14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1.45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2.15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проводов в м/б кабеле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мм2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7*1.5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7*1.5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7*1.5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4*1.5+3*2.5 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5*1.5+3*2.5 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5*1.5+3*2.5 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8*1.5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Подключение электропитания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внутр.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внутр.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внутр.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внутр.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внутр./нар.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внутр./нар.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нар.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Диаметр дренажа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280" marR="7280" marT="7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71406" y="1000108"/>
            <a:ext cx="7000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Настенные </a:t>
            </a:r>
            <a:r>
              <a:rPr lang="ru-RU" b="1" dirty="0" err="1" smtClean="0">
                <a:solidFill>
                  <a:srgbClr val="0000FF"/>
                </a:solidFill>
              </a:rPr>
              <a:t>сплит</a:t>
            </a:r>
            <a:r>
              <a:rPr lang="ru-RU" b="1" dirty="0" smtClean="0">
                <a:solidFill>
                  <a:srgbClr val="0000FF"/>
                </a:solidFill>
              </a:rPr>
              <a:t> системы инвертер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ru-RU" b="1" dirty="0" smtClean="0">
                <a:solidFill>
                  <a:srgbClr val="0000FF"/>
                </a:solidFill>
              </a:rPr>
              <a:t>технические </a:t>
            </a:r>
            <a:r>
              <a:rPr lang="ru-RU" b="1" dirty="0" err="1" smtClean="0">
                <a:solidFill>
                  <a:srgbClr val="0000FF"/>
                </a:solidFill>
              </a:rPr>
              <a:t>харатеристики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2" y="6211669"/>
            <a:ext cx="9144000" cy="64633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188913"/>
            <a:ext cx="6877050" cy="36933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2010  Кондиционеры 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RÖDA</a:t>
            </a:r>
            <a:r>
              <a:rPr lang="en-US" b="1" baseline="30000" dirty="0" smtClean="0">
                <a:solidFill>
                  <a:schemeClr val="bg1"/>
                </a:solidFill>
                <a:latin typeface="MetaNormalLF-Roman Cyrillic" pitchFamily="34" charset="0"/>
              </a:rPr>
              <a:t>® </a:t>
            </a: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pic>
        <p:nvPicPr>
          <p:cNvPr id="15" name="Рисунок 14" descr="AC-VOR09MSM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4738" y="4214818"/>
            <a:ext cx="1839262" cy="1643074"/>
          </a:xfrm>
          <a:prstGeom prst="rect">
            <a:avLst/>
          </a:prstGeom>
        </p:spPr>
      </p:pic>
      <p:pic>
        <p:nvPicPr>
          <p:cNvPr id="16" name="Рисунок 15" descr="m_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45475" y="3429000"/>
            <a:ext cx="1512805" cy="428628"/>
          </a:xfrm>
          <a:prstGeom prst="rect">
            <a:avLst/>
          </a:prstGeom>
        </p:spPr>
      </p:pic>
      <p:pic>
        <p:nvPicPr>
          <p:cNvPr id="17" name="Рисунок 16" descr="Z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43768" y="2714620"/>
            <a:ext cx="1840317" cy="642942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285720" y="785794"/>
            <a:ext cx="4857784" cy="432017"/>
            <a:chOff x="285720" y="4640057"/>
            <a:chExt cx="4857784" cy="432017"/>
          </a:xfrm>
        </p:grpSpPr>
        <p:sp>
          <p:nvSpPr>
            <p:cNvPr id="20" name="Овал 19"/>
            <p:cNvSpPr/>
            <p:nvPr/>
          </p:nvSpPr>
          <p:spPr>
            <a:xfrm>
              <a:off x="285720" y="4643446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2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00100" y="4640057"/>
              <a:ext cx="4143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Технические параметры</a:t>
              </a:r>
              <a:endParaRPr lang="ru-RU" dirty="0"/>
            </a:p>
          </p:txBody>
        </p:sp>
      </p:grp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4282" y="1785926"/>
          <a:ext cx="6715172" cy="4200947"/>
        </p:xfrm>
        <a:graphic>
          <a:graphicData uri="http://schemas.openxmlformats.org/drawingml/2006/table">
            <a:tbl>
              <a:tblPr/>
              <a:tblGrid>
                <a:gridCol w="3909073"/>
                <a:gridCol w="632589"/>
                <a:gridCol w="1086755"/>
                <a:gridCol w="1086755"/>
              </a:tblGrid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Модель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AS-09VR4FGNZC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AS-12VR4FGNZC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Производительность, охлаждение/обогрев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Btu/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8900/12300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11000/13600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Производительность, охлаждение/обогрев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кВт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2.6/3.6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3.2/4.0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Электропитание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В, Гц, ф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220-240, 50, 1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220-240, 50, 1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Потребляемая мощность, охлаждение/обогрев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Вт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0.98/1.9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1200/1550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Потребляемый ток, охлаждение/обогрев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5.3/6.9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6.5/8.3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EER/COP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Вт/Вт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2.6/3.37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2.35/3.53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Расход воздуха, внутренний блок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м³/ч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Уровень шума внутренний блок hi/med/low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дБ(А)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Внешний блок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дБ(А)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внутренний блок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750*190*250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750*190*250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внешний блок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800*260*570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800*260*570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Вес нетто внешний блок/внутренний блок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37/7.5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38/7.5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 упаковке, внутренний блок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810*310*250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810*310*250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 упаковке, внешний блок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940*360*630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940*360*630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Вес брутто внешний блок/внутренний блок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40/9.5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40/9.5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Линия жидкости/линия газа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1/4"+3/8"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1/4"+1/2"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Макс. длина трассы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Макс. перепад высот между блоками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R22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проводов в м/б кабеле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мм2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4*1.5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4*1.5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Подключение электропитания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внутр.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внутр.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Диаметр дренажа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8835" marR="8835" marT="88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428596" y="1425347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Кассетный  тип, технические характеристики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2428868"/>
            <a:ext cx="120849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4143380"/>
            <a:ext cx="134788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2" y="6211669"/>
            <a:ext cx="9144000" cy="64633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0" y="188913"/>
            <a:ext cx="6877050" cy="36933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2010  Кондиционеры 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RÖDA</a:t>
            </a:r>
            <a:r>
              <a:rPr lang="en-US" b="1" baseline="30000" dirty="0" smtClean="0">
                <a:solidFill>
                  <a:schemeClr val="bg1"/>
                </a:solidFill>
                <a:latin typeface="MetaNormalLF-Roman Cyrillic" pitchFamily="34" charset="0"/>
              </a:rPr>
              <a:t>® </a:t>
            </a: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285720" y="714356"/>
            <a:ext cx="4857784" cy="432017"/>
            <a:chOff x="285720" y="4640057"/>
            <a:chExt cx="4857784" cy="432017"/>
          </a:xfrm>
        </p:grpSpPr>
        <p:sp>
          <p:nvSpPr>
            <p:cNvPr id="15" name="Овал 14"/>
            <p:cNvSpPr/>
            <p:nvPr/>
          </p:nvSpPr>
          <p:spPr>
            <a:xfrm>
              <a:off x="285720" y="4643446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2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00100" y="4640057"/>
              <a:ext cx="4143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Технические параметры</a:t>
              </a:r>
              <a:endParaRPr lang="ru-RU" dirty="0"/>
            </a:p>
          </p:txBody>
        </p:sp>
      </p:grp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8596" y="1928802"/>
          <a:ext cx="6786611" cy="4000527"/>
        </p:xfrm>
        <a:graphic>
          <a:graphicData uri="http://schemas.openxmlformats.org/drawingml/2006/table">
            <a:tbl>
              <a:tblPr/>
              <a:tblGrid>
                <a:gridCol w="2375560"/>
                <a:gridCol w="749139"/>
                <a:gridCol w="680139"/>
                <a:gridCol w="719568"/>
                <a:gridCol w="798425"/>
                <a:gridCol w="731890"/>
                <a:gridCol w="731890"/>
              </a:tblGrid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CS-18CC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CS-24CC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CS-36CC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CS-48CC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CS-60CC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Производительность, охлаждение/обогрев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kBTU/</a:t>
                      </a:r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18/19.8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24/26.4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36/39.6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48/52.8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60/65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кВт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5.3/5.8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7/7.7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10.6/11.6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14/15.5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17.6/19.1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Электропитание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В, Гц, ф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220-240, 50, 1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220-240, 50, 1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380, 50, 3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380, 50, 3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380, 50, 3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Потребляемая мощность, охлаждение/обогрев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Вт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1800/1800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2570/2160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4470/4670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6310/6110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6.57/6.9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Потребляемый ток, охлаждение/обогрев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8.2/8.2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11.7/9.8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6.8/7.1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9.6/9.3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10/10.5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Расход воздуха внутр. блока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(м³/ч)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1210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Уровень шума внутр блока hi/med/low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дБ(А)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Уровень шума внеш. блока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дБ(А)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внутренний блок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580*260*580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840*230*840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840*230*840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840*305*840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внешний блок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800*670*300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845*680*310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880*790*360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970*928*470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940*1245*340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Вес нетто внешний блок/внутренний блок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50/23+2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64/27+6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80/33+6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85/35+6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6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 упаковке, внутренний блок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710*310*710   760*100*760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950*345*940  1030*135*1030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950*345*940  1030*135*1030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950*415*940  1030*135*1030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279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 упаковке, внешний блок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1010*775*430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1010*755*430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1030*890*480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1095*1070*470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1058*1370*435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Вес брутто внешний блок/внутренний блок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55/25+4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69/36+9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90/43+9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97/45+9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135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Линия жидкости/линия газа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1/4"+1/2"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3/8"+5/8"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3/8"+3/4"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3/8"+3/4"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1/2"+3/4"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Макс. длина трассы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Макс. перепад высот между блоками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</a:t>
                      </a:r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R22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2.65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проводов в м/б кабеле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мм2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7*1.5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Подключение электропитания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внутр./нар.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внешн.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внешн.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внешн.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внешн.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Диаметр дренажа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5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Подъем дренажа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</a:t>
                      </a:r>
                    </a:p>
                  </a:txBody>
                  <a:tcPr marL="6645" marR="6645" marT="66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32" y="6211669"/>
            <a:ext cx="9144000" cy="64633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0" y="188913"/>
            <a:ext cx="6877050" cy="36933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2010  Кондиционеры 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RÖDA</a:t>
            </a:r>
            <a:r>
              <a:rPr lang="en-US" b="1" baseline="30000" dirty="0" smtClean="0">
                <a:solidFill>
                  <a:schemeClr val="bg1"/>
                </a:solidFill>
                <a:latin typeface="MetaNormalLF-Roman Cyrillic" pitchFamily="34" charset="0"/>
              </a:rPr>
              <a:t>® </a:t>
            </a: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38120" y="996719"/>
            <a:ext cx="4857784" cy="432017"/>
            <a:chOff x="285720" y="4640057"/>
            <a:chExt cx="4857784" cy="432017"/>
          </a:xfrm>
        </p:grpSpPr>
        <p:sp>
          <p:nvSpPr>
            <p:cNvPr id="13" name="Овал 12"/>
            <p:cNvSpPr/>
            <p:nvPr/>
          </p:nvSpPr>
          <p:spPr>
            <a:xfrm>
              <a:off x="285720" y="4643446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divot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2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00100" y="4640057"/>
              <a:ext cx="4143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Технические параметры</a:t>
              </a:r>
              <a:endParaRPr lang="ru-RU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428596" y="1425347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Колонный  тип, технические характеристики</a:t>
            </a:r>
          </a:p>
          <a:p>
            <a:endParaRPr lang="ru-RU" dirty="0"/>
          </a:p>
        </p:txBody>
      </p:sp>
      <p:pic>
        <p:nvPicPr>
          <p:cNvPr id="11" name="Рисунок 10" descr="колонник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15272" y="2121812"/>
            <a:ext cx="928694" cy="2378758"/>
          </a:xfrm>
          <a:prstGeom prst="rect">
            <a:avLst/>
          </a:prstGeom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571472" y="2214554"/>
          <a:ext cx="6096000" cy="3375306"/>
        </p:xfrm>
        <a:graphic>
          <a:graphicData uri="http://schemas.openxmlformats.org/drawingml/2006/table">
            <a:tbl>
              <a:tblPr/>
              <a:tblGrid>
                <a:gridCol w="2461895"/>
                <a:gridCol w="776365"/>
                <a:gridCol w="911718"/>
                <a:gridCol w="973011"/>
                <a:gridCol w="973011"/>
              </a:tblGrid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CS-24FS / CU-24FS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CS-48FS / CU-48FS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CS-60FS / CU-60FS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Производительность, охлаждение/обогрев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kBTU/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24/27+7.2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41/45+12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60/60.5+14.5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кВт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7.0/8.2+2.1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14.1/15.2+3.5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17.6/17.7+4.2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Электропитание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В, Гц, ф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220-240, 50, 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380, 50, 3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380, 50, 3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Потребляемая мощность, охлаждение/обогрев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Вт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2700/2820+2100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5000/5070+3500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6300/6300+4200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Потребляемый ток, охлаждение/обогрев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13.0/13.4+10.0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9.5/9.6+5.8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10.5/11.0+7.3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Расход воздуха внутр. блока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(м³/ч)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Уровень шума внутр блока hi/med/low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дБ(А)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51/48/46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54/52/50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50/48/45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Уровень шума внеш. блока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дБ(А)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внутренний блок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530х1665х273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540х1800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x350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600х1900х358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внешний блок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840х695х335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990х965х355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940х1245х360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Вес нетто внешний блок/внутренний блок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62.5/34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101/58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116/65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 упаковке, внутренний блок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615х1805х380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685х1915х540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685х1985х450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 упаковке, внешний блок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965х755х395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1120х1090х435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1018х1380х435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Вес внешний блок/внутренний блок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65.5/36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116/61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131/75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Линия жидкости/линия газа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3/8"+5/8"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1/2"+3/4"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1/2"+3/4"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Макс. длина трассы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Макс. перепад высот между блоками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R22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проводов в м/б кабеле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мм2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5*1.5+3*2.5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3*1.5+5*2.5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5*1.5+5*2.5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Подключение электропитания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наружн.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наружн.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наружн.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42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Диаметр дренажа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671" marR="7671" marT="76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Группа 9"/>
          <p:cNvGrpSpPr/>
          <p:nvPr/>
        </p:nvGrpSpPr>
        <p:grpSpPr>
          <a:xfrm>
            <a:off x="357158" y="714356"/>
            <a:ext cx="4857784" cy="432017"/>
            <a:chOff x="285720" y="4640057"/>
            <a:chExt cx="4857784" cy="432017"/>
          </a:xfrm>
        </p:grpSpPr>
        <p:sp>
          <p:nvSpPr>
            <p:cNvPr id="11" name="Овал 10"/>
            <p:cNvSpPr/>
            <p:nvPr/>
          </p:nvSpPr>
          <p:spPr>
            <a:xfrm>
              <a:off x="285720" y="4643446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2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00100" y="4640057"/>
              <a:ext cx="4143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Технические параметры</a:t>
              </a:r>
              <a:endParaRPr lang="ru-RU" dirty="0"/>
            </a:p>
          </p:txBody>
        </p:sp>
      </p:grp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2" y="6211669"/>
            <a:ext cx="9144000" cy="64633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0" y="188913"/>
            <a:ext cx="6877050" cy="36933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2010  Кондиционеры 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RÖDA</a:t>
            </a:r>
            <a:r>
              <a:rPr lang="en-US" b="1" baseline="30000" dirty="0" smtClean="0">
                <a:solidFill>
                  <a:schemeClr val="bg1"/>
                </a:solidFill>
                <a:latin typeface="MetaNormalLF-Roman Cyrillic" pitchFamily="34" charset="0"/>
              </a:rPr>
              <a:t>® </a:t>
            </a: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1425347"/>
            <a:ext cx="71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Напольно-потолочный  тип, технические характеристики</a:t>
            </a:r>
          </a:p>
          <a:p>
            <a:endParaRPr lang="ru-RU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2330" y="2500306"/>
            <a:ext cx="19621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6644" y="4000504"/>
            <a:ext cx="160735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85720" y="2214554"/>
          <a:ext cx="6786610" cy="3458954"/>
        </p:xfrm>
        <a:graphic>
          <a:graphicData uri="http://schemas.openxmlformats.org/drawingml/2006/table">
            <a:tbl>
              <a:tblPr/>
              <a:tblGrid>
                <a:gridCol w="2710146"/>
                <a:gridCol w="854652"/>
                <a:gridCol w="775934"/>
                <a:gridCol w="775934"/>
                <a:gridCol w="834972"/>
                <a:gridCol w="834972"/>
              </a:tblGrid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CS-24CF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CS-36CF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CS-48CF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CS-60CF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Производительность, охлаждение/обогрев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kBTU/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24/26.4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36/39.6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48/52.8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60/66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кВт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7/7.7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10.6/11.6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14/15.5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17.6/19.3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Электропитание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В, Гц, ф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220-240, 50, 1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380, 50, 3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380, 50, 3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380, 50, 3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Потребляемая мощность, охлаждение/обогрев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Вт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2620/2530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4600/4440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6380/6180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7630/7490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Потребляемый ток, охлаждение/обогрев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11.9/11.5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7/6.76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9.7/9.4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11.6/11.4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Расход воздуха внутр. блока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(м³/ч)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2250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3200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Уровень шума внутр блока hi/med/low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дБ(А)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Уровень шума внеш. блока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дБ(А)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56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внутренний блок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1316*240*630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1316*240*630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1616*240*630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1916*280*700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внешний блок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845*680*310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880*790*360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970*928*470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973*1239*350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Вес нетто внешний блок/внутренний блок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64/34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80/45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85/56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110/70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 упаковке, внутренний блок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1385*280*700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1385*280*700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1685*280*700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1985*280*700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47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 упаковке, внешний блок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1010*755*430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1030*890*480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1095*1070*470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1065*1390*435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Вес брутто внешний блок/внутренний блок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69/39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90/50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97/62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12278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Линия жидкости/линия газа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3/8"+5/8"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3/8"+3/4"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3/8"+3/4"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3/8"+3/4"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Макс. длина трассы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Макс. перепад высот между блоками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R22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2.65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проводов в м/б кабеле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мм2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Подключение электропитания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наружн.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наружн.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наружн.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наружн.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6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Диаметр дренажа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582" marR="7582" marT="75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57158" y="785794"/>
            <a:ext cx="4857784" cy="432017"/>
            <a:chOff x="285720" y="4640057"/>
            <a:chExt cx="4857784" cy="432017"/>
          </a:xfrm>
        </p:grpSpPr>
        <p:sp>
          <p:nvSpPr>
            <p:cNvPr id="8" name="Овал 7"/>
            <p:cNvSpPr/>
            <p:nvPr/>
          </p:nvSpPr>
          <p:spPr>
            <a:xfrm>
              <a:off x="285720" y="4643446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2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00100" y="4640057"/>
              <a:ext cx="4143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Технические параметры</a:t>
              </a:r>
              <a:endParaRPr lang="ru-RU" dirty="0"/>
            </a:p>
          </p:txBody>
        </p:sp>
      </p:grp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2" y="6211669"/>
            <a:ext cx="9144000" cy="64633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0" y="188913"/>
            <a:ext cx="6877050" cy="36933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2010  Кондиционеры 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RÖDA</a:t>
            </a:r>
            <a:r>
              <a:rPr lang="en-US" b="1" baseline="30000" dirty="0" smtClean="0">
                <a:solidFill>
                  <a:schemeClr val="bg1"/>
                </a:solidFill>
                <a:latin typeface="MetaNormalLF-Roman Cyrillic" pitchFamily="34" charset="0"/>
              </a:rPr>
              <a:t>® </a:t>
            </a: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1425347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Канальный  тип, технические характеристики</a:t>
            </a:r>
          </a:p>
          <a:p>
            <a:endParaRPr lang="ru-RU" dirty="0"/>
          </a:p>
        </p:txBody>
      </p:sp>
      <p:pic>
        <p:nvPicPr>
          <p:cNvPr id="13" name="Рисунок 12" descr="duct_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3786190"/>
            <a:ext cx="2251080" cy="1051124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4" y="1785926"/>
          <a:ext cx="6429420" cy="4064009"/>
        </p:xfrm>
        <a:graphic>
          <a:graphicData uri="http://schemas.openxmlformats.org/drawingml/2006/table">
            <a:tbl>
              <a:tblPr/>
              <a:tblGrid>
                <a:gridCol w="2898953"/>
                <a:gridCol w="914193"/>
                <a:gridCol w="829990"/>
                <a:gridCol w="893142"/>
                <a:gridCol w="893142"/>
              </a:tblGrid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Модель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CS-36DMF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CS-48DMF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CS-60DMF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Производительность, охлаждение/обогрев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kBTU/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ч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36/39.6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48/52.8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60/66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кВт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10.6/11.6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14/15.5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17.6/19.3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Электропитание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В, Гц, ф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380, 50, 3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380, 50, 3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380, 50, 3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Потребляемая мощность, охлаждение/обогрев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Вт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4630/4470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6550/6320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7670/7530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Потребляемый ток, охлаждение/обогрев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А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7.04/6.8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9.97/9.62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11.67/11.46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Расход воздуха внутр. блока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(м³/ч)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1550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2800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Уровень шума внутр блока hi/med/low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дБ(А)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Внешнее статическое давление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Уровень шума внеш. блока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дБ(А)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внутренний блок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1385*312*830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1385*312*830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1130*415*615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внешний блок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880*790*360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970*928*470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973*1239*350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Вес нетто внешний блок/внутренний блок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80/44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85/54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110/60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 упаковке, внутренний блок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1410*350*875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1410*350*875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1185*475*679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9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Размеры в упаковке, внешний блок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1030*890*480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1095*1070*470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1065*1390*435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Вес брутто внешний блок/внутренний блок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90/50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97/60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122/68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Линия жидкости/линия газа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"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3/8"+3/4"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3/8"+3/4"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3/8"+3/4"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Макс. длина трассы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Макс. перепад высот между блоками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</a:t>
                      </a: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R22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кг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2.65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4.6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Кол-во проводов в м/б кабеле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мм2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Подключение электропитания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внешн.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внешн.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внешн.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68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Диаметр дренажа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DN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8534" marR="8534" marT="85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928662" y="925281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Настенные </a:t>
            </a:r>
            <a:r>
              <a:rPr lang="ru-RU" b="1" dirty="0" err="1" smtClean="0">
                <a:solidFill>
                  <a:srgbClr val="0000FF"/>
                </a:solidFill>
              </a:rPr>
              <a:t>сплит</a:t>
            </a:r>
            <a:r>
              <a:rPr lang="ru-RU" b="1" dirty="0" smtClean="0">
                <a:solidFill>
                  <a:srgbClr val="0000FF"/>
                </a:solidFill>
              </a:rPr>
              <a:t> системы </a:t>
            </a:r>
            <a:r>
              <a:rPr lang="ru-RU" b="1" dirty="0" err="1" smtClean="0">
                <a:solidFill>
                  <a:srgbClr val="0000FF"/>
                </a:solidFill>
              </a:rPr>
              <a:t>старт-стоп</a:t>
            </a:r>
            <a:endParaRPr lang="ru-RU" dirty="0">
              <a:solidFill>
                <a:srgbClr val="0000FF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14282" y="785794"/>
            <a:ext cx="4929222" cy="428628"/>
            <a:chOff x="285720" y="4143380"/>
            <a:chExt cx="4929222" cy="428628"/>
          </a:xfrm>
        </p:grpSpPr>
        <p:sp>
          <p:nvSpPr>
            <p:cNvPr id="10" name="Овал 9"/>
            <p:cNvSpPr/>
            <p:nvPr/>
          </p:nvSpPr>
          <p:spPr>
            <a:xfrm>
              <a:off x="285720" y="4143380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00100" y="4143380"/>
              <a:ext cx="4214842" cy="369332"/>
            </a:xfrm>
            <a:prstGeom prst="rect">
              <a:avLst/>
            </a:prstGeom>
            <a:noFill/>
            <a:effectLst>
              <a:glow rad="139700">
                <a:schemeClr val="accent4">
                  <a:satMod val="175000"/>
                  <a:alpha val="40000"/>
                </a:schemeClr>
              </a:glow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Описание кондиционеров</a:t>
              </a:r>
            </a:p>
          </p:txBody>
        </p:sp>
      </p:grp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2" y="6211669"/>
            <a:ext cx="9144000" cy="64633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0" y="188913"/>
            <a:ext cx="6877050" cy="36933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2010  Кондиционеры 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RÖDA</a:t>
            </a:r>
            <a:r>
              <a:rPr lang="en-US" b="1" baseline="30000" dirty="0" smtClean="0">
                <a:solidFill>
                  <a:schemeClr val="bg1"/>
                </a:solidFill>
                <a:latin typeface="MetaNormalLF-Roman Cyrillic" pitchFamily="34" charset="0"/>
              </a:rPr>
              <a:t>® </a:t>
            </a: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pic>
        <p:nvPicPr>
          <p:cNvPr id="14" name="Рисунок 13" descr="AC-VOR09MSM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4738" y="4214818"/>
            <a:ext cx="1839262" cy="1643074"/>
          </a:xfrm>
          <a:prstGeom prst="rect">
            <a:avLst/>
          </a:prstGeom>
        </p:spPr>
      </p:pic>
      <p:pic>
        <p:nvPicPr>
          <p:cNvPr id="16" name="Рисунок 15" descr="m_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45475" y="3429000"/>
            <a:ext cx="1512805" cy="428628"/>
          </a:xfrm>
          <a:prstGeom prst="rect">
            <a:avLst/>
          </a:prstGeom>
        </p:spPr>
      </p:pic>
      <p:pic>
        <p:nvPicPr>
          <p:cNvPr id="13" name="Рисунок 12" descr="H53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72330" y="2643182"/>
            <a:ext cx="1966246" cy="60279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42844" y="1643050"/>
            <a:ext cx="67151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Уменьшенный  уровень шумов внутреннего блока. </a:t>
            </a:r>
            <a:r>
              <a:rPr lang="ru-RU" sz="1100" dirty="0" smtClean="0"/>
              <a:t>Применение теплообменника с оптимальным аэродинамическим сопротивлением снижает шумы внутреннего блока.</a:t>
            </a:r>
            <a:r>
              <a:rPr lang="ru-RU" sz="1100" b="1" dirty="0" smtClean="0"/>
              <a:t> </a:t>
            </a:r>
            <a:endParaRPr lang="ru-RU" sz="1100" dirty="0" smtClean="0"/>
          </a:p>
          <a:p>
            <a:r>
              <a:rPr lang="ru-RU" sz="1100" b="1" dirty="0" smtClean="0"/>
              <a:t>Уменьшение шума и вибраций при работе жалюзи. </a:t>
            </a:r>
            <a:r>
              <a:rPr lang="ru-RU" sz="1100" dirty="0" smtClean="0"/>
              <a:t>В приводе жалюзи кондиционеров  </a:t>
            </a:r>
            <a:r>
              <a:rPr lang="de-DE" sz="1100" dirty="0" smtClean="0"/>
              <a:t>RÖDA</a:t>
            </a:r>
            <a:r>
              <a:rPr lang="ru-RU" sz="1100" dirty="0" smtClean="0"/>
              <a:t> высокой производительности, модели 18 и 24 </a:t>
            </a:r>
            <a:r>
              <a:rPr lang="en-US" sz="1100" dirty="0" err="1" smtClean="0"/>
              <a:t>kBTU</a:t>
            </a:r>
            <a:r>
              <a:rPr lang="ru-RU" sz="1100" dirty="0" smtClean="0"/>
              <a:t>, использованы два мотора  управления жалюзи, это делает перемещение жалюзи  плавным.</a:t>
            </a:r>
          </a:p>
          <a:p>
            <a:r>
              <a:rPr lang="ru-RU" sz="1100" b="1" dirty="0" smtClean="0"/>
              <a:t>Тангенциальное рабочее колесо вентилятора внутреннего блока. </a:t>
            </a:r>
            <a:r>
              <a:rPr lang="ru-RU" sz="1100" dirty="0" smtClean="0"/>
              <a:t>Во внутренних блоках кондиционеров </a:t>
            </a:r>
            <a:r>
              <a:rPr lang="de-DE" sz="1100" dirty="0" smtClean="0"/>
              <a:t>RÖDA</a:t>
            </a:r>
            <a:r>
              <a:rPr lang="ru-RU" sz="1100" dirty="0" smtClean="0"/>
              <a:t>  применяются тангенциальные рабочие колеса вентилятора  переменного профиля.  Увеличенный диаметр рабочего колеса позволяет сохранить необходимую производительность  при сниженной,   по сравнению со стандартной скоростью вращения. Это снижает уровень шумов внутреннего блока.</a:t>
            </a:r>
          </a:p>
          <a:p>
            <a:r>
              <a:rPr lang="ru-RU" sz="1100" b="1" dirty="0" smtClean="0"/>
              <a:t>Уменьшение шумов в “ночном” режиме. </a:t>
            </a:r>
            <a:r>
              <a:rPr lang="ru-RU" sz="1100" dirty="0" smtClean="0"/>
              <a:t>Работая в “ночном” кондиционеры </a:t>
            </a:r>
            <a:r>
              <a:rPr lang="de-DE" sz="1100" dirty="0" smtClean="0"/>
              <a:t>RÖDA</a:t>
            </a:r>
            <a:r>
              <a:rPr lang="ru-RU" sz="1100" dirty="0" smtClean="0"/>
              <a:t>  устанавливают низкую скорость вращения вентилятора внутреннего блока.</a:t>
            </a:r>
          </a:p>
          <a:p>
            <a:r>
              <a:rPr lang="ru-RU" sz="1100" b="1" dirty="0" smtClean="0"/>
              <a:t>Уменьшенные  шумы наружного блока. </a:t>
            </a:r>
            <a:r>
              <a:rPr lang="ru-RU" sz="1100" dirty="0" err="1" smtClean="0"/>
              <a:t>Противошумный</a:t>
            </a:r>
            <a:r>
              <a:rPr lang="ru-RU" sz="1100" dirty="0" smtClean="0"/>
              <a:t> профиль крыльчатки вентилятора наружного блока, оптимизированный профиль защитной решетки, жесткая конструкция, применение специальных амортизаторов компрессора, балансировка труб холодильного контура снижают уровень шумов наружных блоков кондиционеров </a:t>
            </a:r>
            <a:r>
              <a:rPr lang="de-DE" sz="1100" dirty="0" smtClean="0"/>
              <a:t>RÖDA</a:t>
            </a:r>
            <a:r>
              <a:rPr lang="ru-RU" sz="1100" dirty="0" smtClean="0"/>
              <a:t>.</a:t>
            </a:r>
          </a:p>
          <a:p>
            <a:r>
              <a:rPr lang="ru-RU" sz="1100" b="1" dirty="0" smtClean="0"/>
              <a:t>Уменьшение шумов при работе холодильного контура. </a:t>
            </a:r>
            <a:r>
              <a:rPr lang="ru-RU" sz="1100" dirty="0" smtClean="0"/>
              <a:t>При изменении режима работы в кондиционерах, например, при переключении из режима обогрева в режим охлаждения,  используется задержка переключения 4-х ходового клапана. Клапан переключается только,  когда давление в холодильном контуре будет выровнено. </a:t>
            </a:r>
          </a:p>
          <a:p>
            <a:r>
              <a:rPr lang="ru-RU" sz="1100" b="1" dirty="0" smtClean="0"/>
              <a:t>Электростатические </a:t>
            </a:r>
            <a:r>
              <a:rPr lang="ru-RU" sz="1100" b="1" dirty="0" err="1" smtClean="0"/>
              <a:t>противопылевые</a:t>
            </a:r>
            <a:r>
              <a:rPr lang="ru-RU" sz="1100" b="1" dirty="0" smtClean="0"/>
              <a:t> фильтры . </a:t>
            </a:r>
            <a:r>
              <a:rPr lang="ru-RU" sz="1100" dirty="0" smtClean="0"/>
              <a:t>В кондиционерах </a:t>
            </a:r>
            <a:r>
              <a:rPr lang="de-DE" sz="1100" dirty="0" smtClean="0"/>
              <a:t>RÖDA</a:t>
            </a:r>
            <a:r>
              <a:rPr lang="ru-RU" sz="1100" dirty="0" smtClean="0"/>
              <a:t> оснащены электростатическим </a:t>
            </a:r>
            <a:r>
              <a:rPr lang="ru-RU" sz="1100" dirty="0" err="1" smtClean="0"/>
              <a:t>противопылевым</a:t>
            </a:r>
            <a:r>
              <a:rPr lang="ru-RU" sz="1100" dirty="0" smtClean="0"/>
              <a:t> фильтром с увеличенной степенью электризации.  </a:t>
            </a:r>
          </a:p>
          <a:p>
            <a:r>
              <a:rPr lang="ru-RU" sz="1100" b="1" dirty="0" smtClean="0"/>
              <a:t>Угольный фильтр. </a:t>
            </a:r>
            <a:r>
              <a:rPr lang="ru-RU" sz="1100" dirty="0" smtClean="0"/>
              <a:t>Угольный фильтр установлен в две секции </a:t>
            </a:r>
            <a:r>
              <a:rPr lang="ru-RU" sz="1100" dirty="0" err="1" smtClean="0"/>
              <a:t>противопылевого</a:t>
            </a:r>
            <a:r>
              <a:rPr lang="ru-RU" sz="1100" dirty="0" smtClean="0"/>
              <a:t> фильтра. Основное действующий компонент – активированный уголь с высокой поглощающей способностью.  </a:t>
            </a:r>
          </a:p>
          <a:p>
            <a:r>
              <a:rPr lang="ru-RU" sz="1100" b="1" dirty="0" smtClean="0"/>
              <a:t>Неизменная температура помещения в режиме осушения. </a:t>
            </a:r>
            <a:r>
              <a:rPr lang="ru-RU" sz="1100" dirty="0" smtClean="0"/>
              <a:t>В режиме осушения температура помещения контролируется, что позволяет избежать снижения  температуры в помещении.</a:t>
            </a:r>
          </a:p>
          <a:p>
            <a:r>
              <a:rPr lang="ru-RU" sz="1100" b="1" dirty="0" smtClean="0"/>
              <a:t>Качественные материалы. </a:t>
            </a:r>
            <a:r>
              <a:rPr lang="ru-RU" sz="1100" dirty="0" smtClean="0"/>
              <a:t>Используется  пластик только высокого качества. Это Ваш комфорт и безопасность. </a:t>
            </a:r>
          </a:p>
          <a:p>
            <a:endParaRPr lang="ru-RU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857224" y="710967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Настенные </a:t>
            </a:r>
            <a:r>
              <a:rPr lang="ru-RU" b="1" dirty="0" err="1" smtClean="0">
                <a:solidFill>
                  <a:srgbClr val="0000FF"/>
                </a:solidFill>
              </a:rPr>
              <a:t>сплит</a:t>
            </a:r>
            <a:r>
              <a:rPr lang="ru-RU" b="1" dirty="0" smtClean="0">
                <a:solidFill>
                  <a:srgbClr val="0000FF"/>
                </a:solidFill>
              </a:rPr>
              <a:t> системы </a:t>
            </a:r>
            <a:r>
              <a:rPr lang="ru-RU" b="1" dirty="0" err="1" smtClean="0">
                <a:solidFill>
                  <a:srgbClr val="0000FF"/>
                </a:solidFill>
              </a:rPr>
              <a:t>старт-стоп</a:t>
            </a:r>
            <a:endParaRPr lang="ru-RU" dirty="0">
              <a:solidFill>
                <a:srgbClr val="0000FF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214282" y="714356"/>
            <a:ext cx="4929222" cy="428628"/>
            <a:chOff x="285720" y="4143380"/>
            <a:chExt cx="4929222" cy="428628"/>
          </a:xfrm>
        </p:grpSpPr>
        <p:sp>
          <p:nvSpPr>
            <p:cNvPr id="10" name="Овал 9"/>
            <p:cNvSpPr/>
            <p:nvPr/>
          </p:nvSpPr>
          <p:spPr>
            <a:xfrm>
              <a:off x="285720" y="4143380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00100" y="4143380"/>
              <a:ext cx="4214842" cy="369332"/>
            </a:xfrm>
            <a:prstGeom prst="rect">
              <a:avLst/>
            </a:prstGeom>
            <a:noFill/>
            <a:effectLst>
              <a:glow rad="139700">
                <a:schemeClr val="accent4">
                  <a:satMod val="175000"/>
                  <a:alpha val="40000"/>
                </a:schemeClr>
              </a:glow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Описание кондиционеров</a:t>
              </a:r>
            </a:p>
          </p:txBody>
        </p:sp>
      </p:grp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2" y="6211669"/>
            <a:ext cx="9144000" cy="64633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0" y="188913"/>
            <a:ext cx="6877050" cy="36933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2010  Кондиционеры 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RÖDA</a:t>
            </a:r>
            <a:r>
              <a:rPr lang="en-US" b="1" baseline="30000" dirty="0" smtClean="0">
                <a:solidFill>
                  <a:schemeClr val="bg1"/>
                </a:solidFill>
                <a:latin typeface="MetaNormalLF-Roman Cyrillic" pitchFamily="34" charset="0"/>
              </a:rPr>
              <a:t>® </a:t>
            </a: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pic>
        <p:nvPicPr>
          <p:cNvPr id="14" name="Рисунок 13" descr="AC-VOR09MSM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4738" y="4214818"/>
            <a:ext cx="1839262" cy="1643074"/>
          </a:xfrm>
          <a:prstGeom prst="rect">
            <a:avLst/>
          </a:prstGeom>
        </p:spPr>
      </p:pic>
      <p:pic>
        <p:nvPicPr>
          <p:cNvPr id="16" name="Рисунок 15" descr="m_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45475" y="3429000"/>
            <a:ext cx="1512805" cy="428628"/>
          </a:xfrm>
          <a:prstGeom prst="rect">
            <a:avLst/>
          </a:prstGeom>
        </p:spPr>
      </p:pic>
      <p:pic>
        <p:nvPicPr>
          <p:cNvPr id="13" name="Рисунок 12" descr="H53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72330" y="2643182"/>
            <a:ext cx="1966246" cy="60279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14282" y="1285860"/>
            <a:ext cx="700092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Точность поддержания заданной температуры. </a:t>
            </a:r>
            <a:r>
              <a:rPr lang="ru-RU" sz="1100" dirty="0" smtClean="0"/>
              <a:t>Использование микроконтроллера современной архитектуры позволяет обеспечить точность  поддержания заданной температуры  до ±1°С.</a:t>
            </a:r>
          </a:p>
          <a:p>
            <a:r>
              <a:rPr lang="ru-RU" sz="1100" b="1" dirty="0" smtClean="0"/>
              <a:t>Адаптивный алгоритм  работы  вентилятора внутреннего блока  в автоматическом режиме. </a:t>
            </a:r>
            <a:r>
              <a:rPr lang="ru-RU" sz="1100" dirty="0" smtClean="0"/>
              <a:t>Адаптивный алгоритм , каждые 4 секунды измеряет и корректирует скорость вентилятора внутреннего блока.  Используется  график зависимостей заданной температуры, текущей температуры воздуха в помещении и  режима работы, это позволяет  поддерживать заданную температуру максимально точно.</a:t>
            </a:r>
          </a:p>
          <a:p>
            <a:r>
              <a:rPr lang="ru-RU" sz="1100" b="1" dirty="0" err="1" smtClean="0"/>
              <a:t>Таймерные</a:t>
            </a:r>
            <a:r>
              <a:rPr lang="ru-RU" sz="1100" b="1" dirty="0" smtClean="0"/>
              <a:t> установки для различных режимов работы. </a:t>
            </a:r>
            <a:r>
              <a:rPr lang="ru-RU" sz="1100" dirty="0" smtClean="0"/>
              <a:t>Широкие возможности управления кондиционером  с помощью программируемого таймера.</a:t>
            </a:r>
          </a:p>
          <a:p>
            <a:r>
              <a:rPr lang="ru-RU" sz="1100" b="1" dirty="0" smtClean="0"/>
              <a:t>Зимний комплект. </a:t>
            </a:r>
            <a:r>
              <a:rPr lang="ru-RU" sz="1100" dirty="0" smtClean="0"/>
              <a:t>Во всех кондиционерах </a:t>
            </a:r>
            <a:r>
              <a:rPr lang="de-DE" sz="1100" dirty="0" smtClean="0"/>
              <a:t>RÖDA </a:t>
            </a:r>
            <a:r>
              <a:rPr lang="ru-RU" sz="1100" dirty="0" smtClean="0"/>
              <a:t> имеется возможность установки зимнего комплекта. </a:t>
            </a:r>
          </a:p>
          <a:p>
            <a:r>
              <a:rPr lang="ru-RU" sz="1100" b="1" dirty="0" smtClean="0"/>
              <a:t>Высокая производительность по воздуху внутреннего блока. </a:t>
            </a:r>
            <a:r>
              <a:rPr lang="ru-RU" sz="1100" dirty="0" smtClean="0"/>
              <a:t>В кондиционерах </a:t>
            </a:r>
            <a:r>
              <a:rPr lang="de-DE" sz="1100" dirty="0" smtClean="0"/>
              <a:t>RÖDA </a:t>
            </a:r>
            <a:r>
              <a:rPr lang="ru-RU" sz="1100" dirty="0" smtClean="0"/>
              <a:t>(модели 18 и 24 </a:t>
            </a:r>
            <a:r>
              <a:rPr lang="en-US" sz="1100" dirty="0" err="1" smtClean="0"/>
              <a:t>kBTU</a:t>
            </a:r>
            <a:r>
              <a:rPr lang="ru-RU" sz="1100" dirty="0" smtClean="0"/>
              <a:t>) увеличена производительность вентилятора внутреннего блока  для ускоренного выхода  на  заданные температуры и увеличения эффективности.</a:t>
            </a:r>
          </a:p>
          <a:p>
            <a:r>
              <a:rPr lang="ru-RU" sz="1100" b="1" dirty="0" smtClean="0"/>
              <a:t>Энергосбережение. </a:t>
            </a:r>
            <a:r>
              <a:rPr lang="ru-RU" sz="1100" dirty="0" smtClean="0"/>
              <a:t>Применен энергосберегающий алгоритм работы, это снижает расход электроэнергии при эксплуатации кондиционера.</a:t>
            </a:r>
          </a:p>
          <a:p>
            <a:r>
              <a:rPr lang="ru-RU" sz="1100" b="1" dirty="0" smtClean="0"/>
              <a:t>Эффективность  обогрева при понижении уличной температуры. </a:t>
            </a:r>
            <a:r>
              <a:rPr lang="ru-RU" sz="1100" dirty="0" smtClean="0"/>
              <a:t>Примененный алгоритм управления компрессором, вентиляторами обеспечивает максимально возможную постоянную  температуры воздушного потока и снижает эксплуатационные расходы. </a:t>
            </a:r>
          </a:p>
          <a:p>
            <a:r>
              <a:rPr lang="ru-RU" sz="1100" b="1" dirty="0" smtClean="0"/>
              <a:t>Регулирование направления воздушного потока в двух плоскостях. </a:t>
            </a:r>
            <a:r>
              <a:rPr lang="ru-RU" sz="1100" dirty="0" smtClean="0"/>
              <a:t>Для равномерного распределения воздуха по всему объему помещения используются  жалюзи, позволяющие автоматические регулировать направление  воздушного потока в вертикальной плоскости, и вручную установить желаемый угол в горизонтальной плоскости.</a:t>
            </a:r>
          </a:p>
          <a:p>
            <a:r>
              <a:rPr lang="en-US" sz="1100" b="1" dirty="0" smtClean="0"/>
              <a:t>Anti Cold Air Function</a:t>
            </a:r>
            <a:r>
              <a:rPr lang="ru-RU" sz="1100" b="1" dirty="0" smtClean="0"/>
              <a:t>. </a:t>
            </a:r>
            <a:r>
              <a:rPr lang="ru-RU" sz="1100" dirty="0" smtClean="0"/>
              <a:t>Функция защиты от обдува холодным воздухом реализована  в режиме обогрева.  Включение  вентилятора  внутреннего блока только при  достижении  оптимальной  температуры теплообменника.</a:t>
            </a:r>
          </a:p>
          <a:p>
            <a:r>
              <a:rPr lang="ru-RU" sz="1100" b="1" dirty="0" smtClean="0"/>
              <a:t>Функция автоматического рестарта. </a:t>
            </a:r>
            <a:r>
              <a:rPr lang="ru-RU" sz="1100" dirty="0" smtClean="0"/>
              <a:t>В случае отключения электропитания предусмотрена функция автоматического рестарта, для продолжения работы  после восстановления электропитания.</a:t>
            </a:r>
          </a:p>
          <a:p>
            <a:r>
              <a:rPr lang="ru-RU" sz="1100" b="1" dirty="0" smtClean="0"/>
              <a:t>Самодиагностика работоспособности основных узлов кондиционера. </a:t>
            </a:r>
            <a:r>
              <a:rPr lang="ru-RU" sz="1100" dirty="0" smtClean="0"/>
              <a:t>Предусмотрена функция самодиагностики. При каждом включении  микроконтроллер проводит диагностику основных узлов,  и в случае их неисправности отображают код на дисплее внутреннего блока.</a:t>
            </a:r>
          </a:p>
          <a:p>
            <a:endParaRPr lang="ru-RU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857224" y="710967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Настенные </a:t>
            </a:r>
            <a:r>
              <a:rPr lang="ru-RU" b="1" dirty="0" err="1" smtClean="0">
                <a:solidFill>
                  <a:srgbClr val="0000FF"/>
                </a:solidFill>
              </a:rPr>
              <a:t>сплит</a:t>
            </a:r>
            <a:r>
              <a:rPr lang="ru-RU" b="1" dirty="0" smtClean="0">
                <a:solidFill>
                  <a:srgbClr val="0000FF"/>
                </a:solidFill>
              </a:rPr>
              <a:t> системы </a:t>
            </a:r>
            <a:r>
              <a:rPr lang="ru-RU" b="1" dirty="0" err="1" smtClean="0">
                <a:solidFill>
                  <a:srgbClr val="0000FF"/>
                </a:solidFill>
              </a:rPr>
              <a:t>старт-стоп</a:t>
            </a:r>
            <a:endParaRPr lang="ru-RU" dirty="0">
              <a:solidFill>
                <a:srgbClr val="0000FF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214282" y="714356"/>
            <a:ext cx="4929222" cy="428628"/>
            <a:chOff x="285720" y="4143380"/>
            <a:chExt cx="4929222" cy="428628"/>
          </a:xfrm>
        </p:grpSpPr>
        <p:sp>
          <p:nvSpPr>
            <p:cNvPr id="10" name="Овал 9"/>
            <p:cNvSpPr/>
            <p:nvPr/>
          </p:nvSpPr>
          <p:spPr>
            <a:xfrm>
              <a:off x="285720" y="4143380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00100" y="4143380"/>
              <a:ext cx="4214842" cy="369332"/>
            </a:xfrm>
            <a:prstGeom prst="rect">
              <a:avLst/>
            </a:prstGeom>
            <a:noFill/>
            <a:effectLst>
              <a:glow rad="139700">
                <a:schemeClr val="accent4">
                  <a:satMod val="175000"/>
                  <a:alpha val="40000"/>
                </a:schemeClr>
              </a:glow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Описание кондиционеров</a:t>
              </a:r>
            </a:p>
          </p:txBody>
        </p:sp>
      </p:grp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2" y="6211669"/>
            <a:ext cx="9144000" cy="64633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0" y="188913"/>
            <a:ext cx="6877050" cy="36933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2010  Кондиционеры 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RÖDA</a:t>
            </a:r>
            <a:r>
              <a:rPr lang="en-US" b="1" baseline="30000" dirty="0" smtClean="0">
                <a:solidFill>
                  <a:schemeClr val="bg1"/>
                </a:solidFill>
                <a:latin typeface="MetaNormalLF-Roman Cyrillic" pitchFamily="34" charset="0"/>
              </a:rPr>
              <a:t>® </a:t>
            </a: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pic>
        <p:nvPicPr>
          <p:cNvPr id="14" name="Рисунок 13" descr="AC-VOR09MSM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4738" y="4214818"/>
            <a:ext cx="1839262" cy="1643074"/>
          </a:xfrm>
          <a:prstGeom prst="rect">
            <a:avLst/>
          </a:prstGeom>
        </p:spPr>
      </p:pic>
      <p:pic>
        <p:nvPicPr>
          <p:cNvPr id="16" name="Рисунок 15" descr="m_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45475" y="3429000"/>
            <a:ext cx="1512805" cy="428628"/>
          </a:xfrm>
          <a:prstGeom prst="rect">
            <a:avLst/>
          </a:prstGeom>
        </p:spPr>
      </p:pic>
      <p:pic>
        <p:nvPicPr>
          <p:cNvPr id="13" name="Рисунок 12" descr="H53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72330" y="2643182"/>
            <a:ext cx="1966246" cy="60279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2844" y="1578668"/>
            <a:ext cx="6929486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Ночной режим («СОН»). </a:t>
            </a:r>
            <a:r>
              <a:rPr lang="ru-RU" sz="1100" dirty="0" smtClean="0"/>
              <a:t>Использован алгоритм 8-ми часового ночного режима. Это наилучшее решение  для поддержания заданных температурных параметров, снижения уровня шума и экономии  электроэнергии.</a:t>
            </a:r>
          </a:p>
          <a:p>
            <a:r>
              <a:rPr lang="ru-RU" sz="1100" b="1" dirty="0" smtClean="0"/>
              <a:t>Эргономика пульта ДУ. </a:t>
            </a:r>
            <a:r>
              <a:rPr lang="ru-RU" sz="1100" dirty="0" smtClean="0"/>
              <a:t>При проектировании пульта ДУ учтены основные принципы эргономики. Вы  всегда быстро и легко будете управлять работой кондиционера.</a:t>
            </a:r>
          </a:p>
          <a:p>
            <a:r>
              <a:rPr lang="ru-RU" sz="1100" b="1" dirty="0" smtClean="0"/>
              <a:t>Дисплей внутреннего блока. </a:t>
            </a:r>
            <a:r>
              <a:rPr lang="ru-RU" sz="1100" dirty="0" smtClean="0"/>
              <a:t>Дисплей внутреннего блока отображает всю необходимую, в том числе температурную, информацию .</a:t>
            </a:r>
          </a:p>
          <a:p>
            <a:r>
              <a:rPr lang="ru-RU" sz="1100" b="1" dirty="0" smtClean="0"/>
              <a:t>Поддержание опрятного вида внутреннего блока. </a:t>
            </a:r>
            <a:r>
              <a:rPr lang="ru-RU" sz="1100" dirty="0" smtClean="0"/>
              <a:t>Лицевая панель внутреннего блока  легко и удобно снимается для очистки, обеспечивает удобный быстрый доступ при чистке и замене фильтров.</a:t>
            </a:r>
          </a:p>
          <a:p>
            <a:r>
              <a:rPr lang="ru-RU" sz="1100" b="1" dirty="0" smtClean="0"/>
              <a:t>Универсальность пульта ДУ. </a:t>
            </a:r>
            <a:r>
              <a:rPr lang="ru-RU" sz="1100" dirty="0" smtClean="0"/>
              <a:t>Для всей линейки </a:t>
            </a:r>
            <a:r>
              <a:rPr lang="ru-RU" sz="1100" dirty="0" err="1" smtClean="0"/>
              <a:t>сплит</a:t>
            </a:r>
            <a:r>
              <a:rPr lang="ru-RU" sz="1100" dirty="0" smtClean="0"/>
              <a:t> систем настенного типа применен единый пульт ДУ. Так же есть возможность запуска кондиционера без пульта ДУ.</a:t>
            </a:r>
          </a:p>
          <a:p>
            <a:r>
              <a:rPr lang="ru-RU" sz="1100" b="1" dirty="0" smtClean="0"/>
              <a:t>Автоматический режим оттаивания. </a:t>
            </a:r>
            <a:r>
              <a:rPr lang="ru-RU" sz="1100" dirty="0" smtClean="0"/>
              <a:t>Этот режим реализован на реальном измерении температуры теплообменника  наружного блока , а не по таймеру. Повышает эффективность работы и  снижает расход энергии на его удаление. Все настенные модели </a:t>
            </a:r>
            <a:r>
              <a:rPr lang="ru-RU" sz="1100" dirty="0" err="1" smtClean="0"/>
              <a:t>старт-стоп</a:t>
            </a:r>
            <a:r>
              <a:rPr lang="ru-RU" sz="1100" dirty="0" smtClean="0"/>
              <a:t>.</a:t>
            </a:r>
          </a:p>
          <a:p>
            <a:r>
              <a:rPr lang="ru-RU" sz="1100" b="1" dirty="0" smtClean="0"/>
              <a:t>Сниженный уровень энергопотребления. </a:t>
            </a:r>
            <a:r>
              <a:rPr lang="ru-RU" sz="1100" dirty="0" smtClean="0"/>
              <a:t>Примененные технические решения позволяют снизить расход электроэнергии.  Соответствуют по классу энергопотребления,  например </a:t>
            </a:r>
            <a:r>
              <a:rPr lang="ru-RU" sz="1100" dirty="0" err="1" smtClean="0"/>
              <a:t>Directive</a:t>
            </a:r>
            <a:r>
              <a:rPr lang="ru-RU" sz="1100" dirty="0" smtClean="0"/>
              <a:t> 2002/31/EC.</a:t>
            </a:r>
          </a:p>
          <a:p>
            <a:r>
              <a:rPr lang="ru-RU" sz="1100" b="1" dirty="0" smtClean="0"/>
              <a:t>Теплообменник с увеличенной эффективностью. </a:t>
            </a:r>
            <a:r>
              <a:rPr lang="ru-RU" sz="1100" dirty="0" smtClean="0"/>
              <a:t>Используется теплообменник, внутренняя поверхность трубок  которого имеет канавки трапециевидной формы. Это увеличивает площадь теплообмена поверхности трубы. Использование  этого повышает  теплоотдача и снижает уровень энергопотребления.</a:t>
            </a:r>
          </a:p>
          <a:p>
            <a:r>
              <a:rPr lang="ru-RU" sz="1100" b="1" dirty="0" smtClean="0"/>
              <a:t>Гидрофильное покрытие пластин теплообменника. </a:t>
            </a:r>
            <a:r>
              <a:rPr lang="ru-RU" sz="1100" dirty="0" smtClean="0"/>
              <a:t>Используются теплообменники, пластины которых имеют специальное гидрофильное  покрытие.  Ускоренное стекание конденсата с пластин теплообменника внутреннего блока способствует  увеличению эффективности холодильного цикла.</a:t>
            </a:r>
          </a:p>
          <a:p>
            <a:r>
              <a:rPr lang="ru-RU" sz="1100" b="1" dirty="0" smtClean="0"/>
              <a:t>Высокий холодильный коэффициент. </a:t>
            </a:r>
            <a:r>
              <a:rPr lang="ru-RU" sz="1100" dirty="0" smtClean="0"/>
              <a:t>Высокий коэффициент (СОР),  свидетельствует об их значительной энергетической эффективности  холодильного контура.</a:t>
            </a:r>
          </a:p>
          <a:p>
            <a:r>
              <a:rPr lang="ru-RU" sz="1100" b="1" dirty="0" smtClean="0"/>
              <a:t>Ионизатор. </a:t>
            </a:r>
            <a:r>
              <a:rPr lang="ru-RU" sz="1100" dirty="0" smtClean="0"/>
              <a:t>Ощущение свежего воздуха,  достигается применением ионизатора и алгоритмом его работы.</a:t>
            </a:r>
          </a:p>
          <a:p>
            <a:endParaRPr lang="ru-RU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857224" y="710967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Настенные </a:t>
            </a:r>
            <a:r>
              <a:rPr lang="ru-RU" b="1" dirty="0" err="1" smtClean="0">
                <a:solidFill>
                  <a:srgbClr val="0000FF"/>
                </a:solidFill>
              </a:rPr>
              <a:t>сплит</a:t>
            </a:r>
            <a:r>
              <a:rPr lang="ru-RU" b="1" dirty="0" smtClean="0">
                <a:solidFill>
                  <a:srgbClr val="0000FF"/>
                </a:solidFill>
              </a:rPr>
              <a:t> системы </a:t>
            </a:r>
            <a:r>
              <a:rPr lang="ru-RU" b="1" dirty="0" err="1" smtClean="0">
                <a:solidFill>
                  <a:srgbClr val="0000FF"/>
                </a:solidFill>
              </a:rPr>
              <a:t>старт-стоп</a:t>
            </a:r>
            <a:endParaRPr lang="ru-RU" dirty="0">
              <a:solidFill>
                <a:srgbClr val="0000FF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214282" y="714356"/>
            <a:ext cx="4929222" cy="428628"/>
            <a:chOff x="285720" y="4143380"/>
            <a:chExt cx="4929222" cy="428628"/>
          </a:xfrm>
        </p:grpSpPr>
        <p:sp>
          <p:nvSpPr>
            <p:cNvPr id="10" name="Овал 9"/>
            <p:cNvSpPr/>
            <p:nvPr/>
          </p:nvSpPr>
          <p:spPr>
            <a:xfrm>
              <a:off x="285720" y="4143380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00100" y="4143380"/>
              <a:ext cx="4214842" cy="369332"/>
            </a:xfrm>
            <a:prstGeom prst="rect">
              <a:avLst/>
            </a:prstGeom>
            <a:noFill/>
            <a:effectLst>
              <a:glow rad="139700">
                <a:schemeClr val="accent4">
                  <a:satMod val="175000"/>
                  <a:alpha val="40000"/>
                </a:schemeClr>
              </a:glow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Описание кондиционеров</a:t>
              </a:r>
            </a:p>
          </p:txBody>
        </p:sp>
      </p:grp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2" y="6211669"/>
            <a:ext cx="9144000" cy="64633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0" y="188913"/>
            <a:ext cx="6877050" cy="36933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2010  Кондиционеры 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RÖDA</a:t>
            </a:r>
            <a:r>
              <a:rPr lang="en-US" b="1" baseline="30000" dirty="0" smtClean="0">
                <a:solidFill>
                  <a:schemeClr val="bg1"/>
                </a:solidFill>
                <a:latin typeface="MetaNormalLF-Roman Cyrillic" pitchFamily="34" charset="0"/>
              </a:rPr>
              <a:t>® </a:t>
            </a: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pic>
        <p:nvPicPr>
          <p:cNvPr id="14" name="Рисунок 13" descr="AC-VOR09MSM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4738" y="4214818"/>
            <a:ext cx="1839262" cy="1643074"/>
          </a:xfrm>
          <a:prstGeom prst="rect">
            <a:avLst/>
          </a:prstGeom>
        </p:spPr>
      </p:pic>
      <p:pic>
        <p:nvPicPr>
          <p:cNvPr id="16" name="Рисунок 15" descr="m_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45475" y="3429000"/>
            <a:ext cx="1512805" cy="428628"/>
          </a:xfrm>
          <a:prstGeom prst="rect">
            <a:avLst/>
          </a:prstGeom>
        </p:spPr>
      </p:pic>
      <p:pic>
        <p:nvPicPr>
          <p:cNvPr id="13" name="Рисунок 12" descr="H53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72330" y="2643182"/>
            <a:ext cx="1966246" cy="60279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14282" y="1285860"/>
            <a:ext cx="65722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Коррозионная защита наружного блока. </a:t>
            </a:r>
            <a:r>
              <a:rPr lang="ru-RU" sz="1100" dirty="0" smtClean="0"/>
              <a:t>Многослойное антикоррозионное покрытие корпусов наружных блоков.  Основная защита - покрытие  стали слоем цинка  и </a:t>
            </a:r>
            <a:r>
              <a:rPr lang="ru-RU" sz="1100" dirty="0" err="1" smtClean="0"/>
              <a:t>катафорезная</a:t>
            </a:r>
            <a:r>
              <a:rPr lang="ru-RU" sz="1100" dirty="0" smtClean="0"/>
              <a:t> окраска.  Теплообменник защищен от воздействия агрессивной внешней среды оксидным покрытием.</a:t>
            </a:r>
          </a:p>
          <a:p>
            <a:r>
              <a:rPr lang="ru-RU" sz="1100" b="1" dirty="0" smtClean="0"/>
              <a:t>Запуск при пониженном напряжении и адаптация к российским электросетям.  </a:t>
            </a:r>
            <a:r>
              <a:rPr lang="ru-RU" sz="1100" dirty="0" smtClean="0"/>
              <a:t>Адаптированы для  работы с нестабильной электросетью. Запуск компрессора и его работа  от 187В до 240В. Это позволяет  эффективно использовать кондиционеры при значительном разбросе параметров сети.</a:t>
            </a:r>
          </a:p>
          <a:p>
            <a:r>
              <a:rPr lang="ru-RU" sz="1100" b="1" dirty="0" smtClean="0"/>
              <a:t>Защита от перегрева холодильного контура в режиме охлаждения. </a:t>
            </a:r>
            <a:r>
              <a:rPr lang="ru-RU" sz="1100" dirty="0" smtClean="0"/>
              <a:t>Наружные блоки (18 и 24</a:t>
            </a:r>
            <a:r>
              <a:rPr lang="en-US" sz="1100" dirty="0" err="1" smtClean="0"/>
              <a:t>kBTU</a:t>
            </a:r>
            <a:r>
              <a:rPr lang="ru-RU" sz="1100" dirty="0" smtClean="0"/>
              <a:t>) оснащены термистором  контролирующим  температуру конденсации.   Если температура увеличивается выше оптимальной  (например, при загрязнении пластин теплообменника)  микроконтроллер отключает кондиционер. Это предупреждая преждевременный износ деталей компрессора.</a:t>
            </a:r>
          </a:p>
          <a:p>
            <a:r>
              <a:rPr lang="ru-RU" sz="1100" b="1" dirty="0" smtClean="0"/>
              <a:t>Защита от перегрева холодильного контура в режиме обогрева. </a:t>
            </a:r>
            <a:r>
              <a:rPr lang="ru-RU" sz="1100" dirty="0" smtClean="0"/>
              <a:t>Термистор  теплообменника внутреннего блока защищает кондиционер от повышенной температуры конденсации. Если температура увеличивается выше оптимальной  (например, при загрязнении пластин теплообменника)  микроконтроллер отключает кондиционер.  Это предупреждает  износ деталей компрессора.</a:t>
            </a:r>
          </a:p>
          <a:p>
            <a:r>
              <a:rPr lang="ru-RU" sz="1100" b="1" dirty="0" smtClean="0"/>
              <a:t>Таймер запуска компрессора. </a:t>
            </a:r>
            <a:r>
              <a:rPr lang="ru-RU" sz="1100" dirty="0" smtClean="0"/>
              <a:t>Запуск компрессора после его выключения осуществляется только через 3 минуты. Это достаточно чтобы   давление в холодильном контуре стало равным.  Это предупреждает преждевременный износ деталей компрессора.</a:t>
            </a:r>
          </a:p>
          <a:p>
            <a:r>
              <a:rPr lang="ru-RU" sz="1100" b="1" dirty="0" smtClean="0"/>
              <a:t>Ограничение по  минимальному времени работы компрессора. </a:t>
            </a:r>
            <a:r>
              <a:rPr lang="ru-RU" sz="1100" dirty="0" smtClean="0"/>
              <a:t>Использована функция ограничения минимального времени работы компрессора . Это позволяет выключать компрессора при номинальном рабочем токе.  Это предупреждает преждевременный износ деталей компрессора.</a:t>
            </a:r>
          </a:p>
          <a:p>
            <a:r>
              <a:rPr lang="en-US" sz="1100" b="1" dirty="0" smtClean="0"/>
              <a:t>Low temperature defrost</a:t>
            </a:r>
            <a:r>
              <a:rPr lang="ru-RU" sz="1100" b="1" dirty="0" smtClean="0"/>
              <a:t>. </a:t>
            </a:r>
            <a:r>
              <a:rPr lang="ru-RU" sz="1100" dirty="0" smtClean="0"/>
              <a:t>Процесс оттаивания теплообменника  настроен на  включение при температуре кипения хладагента −7°С.  Это предупреждает преждевременный износ деталей компрессора.</a:t>
            </a:r>
          </a:p>
          <a:p>
            <a:r>
              <a:rPr lang="ru-RU" sz="1100" dirty="0" smtClean="0"/>
              <a:t>Производственный контроль качества</a:t>
            </a:r>
          </a:p>
          <a:p>
            <a:r>
              <a:rPr lang="ru-RU" sz="1100" dirty="0" smtClean="0"/>
              <a:t>Каждый кондиционер проходит  серию тестов гарантирующих надлежащее качество сборки, и  его надежную работу в течение  срока эксплуатации.</a:t>
            </a:r>
          </a:p>
          <a:p>
            <a:r>
              <a:rPr lang="ru-RU" sz="1100" b="1" dirty="0" smtClean="0"/>
              <a:t>ISO сертификация.  </a:t>
            </a:r>
            <a:r>
              <a:rPr lang="ru-RU" sz="1100" dirty="0" smtClean="0"/>
              <a:t>Имеются  сертификаты ISO 9001/ISO 14001  подтверждаемые ежегодно. Это гарантирует соответствие международным стандартам качества всех этапах проектирования и  производства.</a:t>
            </a:r>
          </a:p>
          <a:p>
            <a:endParaRPr lang="ru-RU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1571604" y="1068157"/>
            <a:ext cx="59293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Настенные </a:t>
            </a:r>
            <a:r>
              <a:rPr lang="ru-RU" b="1" dirty="0" err="1" smtClean="0">
                <a:solidFill>
                  <a:srgbClr val="0000FF"/>
                </a:solidFill>
              </a:rPr>
              <a:t>сплит</a:t>
            </a:r>
            <a:r>
              <a:rPr lang="ru-RU" b="1" dirty="0" smtClean="0">
                <a:solidFill>
                  <a:srgbClr val="0000FF"/>
                </a:solidFill>
              </a:rPr>
              <a:t> системы инверторного типа</a:t>
            </a:r>
            <a:endParaRPr lang="ru-RU" dirty="0">
              <a:solidFill>
                <a:srgbClr val="0000FF"/>
              </a:solidFill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214282" y="785794"/>
            <a:ext cx="4929222" cy="428628"/>
            <a:chOff x="285720" y="4143380"/>
            <a:chExt cx="4929222" cy="428628"/>
          </a:xfrm>
        </p:grpSpPr>
        <p:sp>
          <p:nvSpPr>
            <p:cNvPr id="10" name="Овал 9"/>
            <p:cNvSpPr/>
            <p:nvPr/>
          </p:nvSpPr>
          <p:spPr>
            <a:xfrm>
              <a:off x="285720" y="4143380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00100" y="4143380"/>
              <a:ext cx="4214842" cy="369332"/>
            </a:xfrm>
            <a:prstGeom prst="rect">
              <a:avLst/>
            </a:prstGeom>
            <a:noFill/>
            <a:effectLst>
              <a:glow rad="139700">
                <a:schemeClr val="accent4">
                  <a:satMod val="175000"/>
                  <a:alpha val="40000"/>
                </a:schemeClr>
              </a:glow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Описание кондиционеров</a:t>
              </a:r>
            </a:p>
          </p:txBody>
        </p:sp>
      </p:grp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32" y="6211669"/>
            <a:ext cx="9144000" cy="64633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188913"/>
            <a:ext cx="6877050" cy="36933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2010  Кондиционеры 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RÖDA</a:t>
            </a:r>
            <a:r>
              <a:rPr lang="en-US" b="1" baseline="30000" dirty="0" smtClean="0">
                <a:solidFill>
                  <a:schemeClr val="bg1"/>
                </a:solidFill>
                <a:latin typeface="MetaNormalLF-Roman Cyrillic" pitchFamily="34" charset="0"/>
              </a:rPr>
              <a:t>® </a:t>
            </a: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pic>
        <p:nvPicPr>
          <p:cNvPr id="15" name="Рисунок 14" descr="AC-VOR09MSM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04738" y="4214818"/>
            <a:ext cx="1839262" cy="1643074"/>
          </a:xfrm>
          <a:prstGeom prst="rect">
            <a:avLst/>
          </a:prstGeom>
        </p:spPr>
      </p:pic>
      <p:pic>
        <p:nvPicPr>
          <p:cNvPr id="14" name="Рисунок 13" descr="Z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15206" y="2571744"/>
            <a:ext cx="1738788" cy="607471"/>
          </a:xfrm>
          <a:prstGeom prst="rect">
            <a:avLst/>
          </a:prstGeom>
        </p:spPr>
      </p:pic>
      <p:pic>
        <p:nvPicPr>
          <p:cNvPr id="17" name="Рисунок 16" descr="m_07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45475" y="3429000"/>
            <a:ext cx="1512805" cy="42862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57158" y="2000240"/>
            <a:ext cx="671517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Все перечисленные выше  преимущества настенных </a:t>
            </a:r>
            <a:r>
              <a:rPr lang="ru-RU" sz="1600" dirty="0" err="1" smtClean="0"/>
              <a:t>сплит</a:t>
            </a:r>
            <a:r>
              <a:rPr lang="ru-RU" sz="1600" dirty="0" smtClean="0"/>
              <a:t> систем </a:t>
            </a:r>
            <a:r>
              <a:rPr lang="ru-RU" sz="1600" dirty="0" err="1" smtClean="0"/>
              <a:t>старт-стоп</a:t>
            </a:r>
            <a:r>
              <a:rPr lang="ru-RU" sz="1600" dirty="0" smtClean="0"/>
              <a:t> относятся и к инверторам</a:t>
            </a:r>
          </a:p>
          <a:p>
            <a:r>
              <a:rPr lang="ru-RU" sz="1600" dirty="0" smtClean="0"/>
              <a:t>Тип </a:t>
            </a:r>
            <a:r>
              <a:rPr lang="en-US" sz="1600" dirty="0" smtClean="0"/>
              <a:t>DC –</a:t>
            </a:r>
            <a:r>
              <a:rPr lang="ru-RU" sz="1600" dirty="0" smtClean="0"/>
              <a:t>инвертер</a:t>
            </a:r>
          </a:p>
          <a:p>
            <a:r>
              <a:rPr lang="ru-RU" sz="1600" dirty="0" smtClean="0"/>
              <a:t>Возможность считывания наружной температуры</a:t>
            </a:r>
          </a:p>
          <a:p>
            <a:r>
              <a:rPr lang="ru-RU" sz="1600" dirty="0" smtClean="0"/>
              <a:t>Используемая  технология </a:t>
            </a:r>
            <a:r>
              <a:rPr lang="en-US" sz="1600" dirty="0" smtClean="0"/>
              <a:t>DC-</a:t>
            </a:r>
            <a:r>
              <a:rPr lang="ru-RU" sz="1600" dirty="0" smtClean="0"/>
              <a:t>инвертер позволяет работать на обогрев зимой при низких температурах до -15°С</a:t>
            </a:r>
          </a:p>
          <a:p>
            <a:r>
              <a:rPr lang="ru-RU" sz="1600" dirty="0" smtClean="0"/>
              <a:t>Длина трассы до 15 м</a:t>
            </a:r>
          </a:p>
          <a:p>
            <a:r>
              <a:rPr lang="ru-RU" sz="1600" dirty="0" smtClean="0"/>
              <a:t>Перепад высоты между блоками до 7м</a:t>
            </a:r>
          </a:p>
          <a:p>
            <a:r>
              <a:rPr lang="ru-RU" sz="1600" dirty="0" smtClean="0"/>
              <a:t>Использованы высоконадежные трехфазные </a:t>
            </a:r>
            <a:r>
              <a:rPr lang="en-US" sz="1600" dirty="0" smtClean="0"/>
              <a:t>DC-AC </a:t>
            </a:r>
            <a:r>
              <a:rPr lang="ru-RU" sz="1600" dirty="0" smtClean="0"/>
              <a:t>преобразователи </a:t>
            </a:r>
            <a:r>
              <a:rPr lang="en-US" sz="1600" dirty="0" smtClean="0"/>
              <a:t>Mitsubishi Electric</a:t>
            </a:r>
          </a:p>
          <a:p>
            <a:r>
              <a:rPr lang="ru-RU" sz="1600" dirty="0" smtClean="0"/>
              <a:t>Надежная фильтрация помех, не оказывает влияния на телевизоры и радиоприемники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1214414" y="1000108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Кассетный  тип</a:t>
            </a:r>
          </a:p>
          <a:p>
            <a:endParaRPr lang="ru-RU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285720" y="714356"/>
            <a:ext cx="4929222" cy="428628"/>
            <a:chOff x="285720" y="4143380"/>
            <a:chExt cx="4929222" cy="428628"/>
          </a:xfrm>
        </p:grpSpPr>
        <p:sp>
          <p:nvSpPr>
            <p:cNvPr id="11" name="Овал 10"/>
            <p:cNvSpPr/>
            <p:nvPr/>
          </p:nvSpPr>
          <p:spPr>
            <a:xfrm>
              <a:off x="285720" y="4143380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00100" y="4143380"/>
              <a:ext cx="4214842" cy="369332"/>
            </a:xfrm>
            <a:prstGeom prst="rect">
              <a:avLst/>
            </a:prstGeom>
            <a:noFill/>
            <a:effectLst>
              <a:glow rad="139700">
                <a:schemeClr val="accent4">
                  <a:satMod val="175000"/>
                  <a:alpha val="40000"/>
                </a:schemeClr>
              </a:glow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Описание кондиционеров</a:t>
              </a: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1357298"/>
            <a:ext cx="1208493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2285992"/>
            <a:ext cx="134788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3927" y="4071942"/>
            <a:ext cx="2060073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2" y="6211669"/>
            <a:ext cx="9144000" cy="64633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0" y="188913"/>
            <a:ext cx="6877050" cy="36933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2010  Кондиционеры 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RÖDA</a:t>
            </a:r>
            <a:r>
              <a:rPr lang="en-US" b="1" baseline="30000" dirty="0" smtClean="0">
                <a:solidFill>
                  <a:schemeClr val="bg1"/>
                </a:solidFill>
                <a:latin typeface="MetaNormalLF-Roman Cyrillic" pitchFamily="34" charset="0"/>
              </a:rPr>
              <a:t>® </a:t>
            </a: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844" y="1714488"/>
            <a:ext cx="685804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Широкий модельный ряд,  модели 18; 24; 36; 48; 60 </a:t>
            </a:r>
            <a:r>
              <a:rPr lang="en-US" sz="1600" dirty="0" err="1" smtClean="0"/>
              <a:t>kBTU</a:t>
            </a:r>
            <a:endParaRPr lang="en-US" sz="1600" dirty="0" smtClean="0"/>
          </a:p>
          <a:p>
            <a:r>
              <a:rPr lang="ru-RU" sz="1600" dirty="0" smtClean="0"/>
              <a:t>Компактный внутренний блок</a:t>
            </a:r>
            <a:r>
              <a:rPr lang="en-US" sz="1600" dirty="0" smtClean="0"/>
              <a:t> </a:t>
            </a:r>
            <a:r>
              <a:rPr lang="en-US" sz="1600" dirty="0" err="1" smtClean="0"/>
              <a:t>Eur</a:t>
            </a:r>
            <a:r>
              <a:rPr lang="ru-RU" sz="1600" dirty="0" err="1" smtClean="0"/>
              <a:t>osize</a:t>
            </a:r>
            <a:r>
              <a:rPr lang="ru-RU" sz="1600" dirty="0" smtClean="0"/>
              <a:t> </a:t>
            </a:r>
            <a:r>
              <a:rPr lang="en-US" sz="1600" dirty="0" smtClean="0"/>
              <a:t>580*580</a:t>
            </a:r>
            <a:r>
              <a:rPr lang="ru-RU" sz="1600" dirty="0" smtClean="0"/>
              <a:t>мм(модель 18</a:t>
            </a:r>
            <a:r>
              <a:rPr lang="en-US" sz="1600" dirty="0" err="1" smtClean="0"/>
              <a:t>kBTU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Двойная защита от протечки конденсата</a:t>
            </a:r>
          </a:p>
          <a:p>
            <a:r>
              <a:rPr lang="ru-RU" sz="1600" dirty="0" smtClean="0"/>
              <a:t>Подогрев картера компрессора(модели 380 В)</a:t>
            </a:r>
          </a:p>
          <a:p>
            <a:r>
              <a:rPr lang="ru-RU" sz="1600" dirty="0" smtClean="0"/>
              <a:t>Беспроводной пульт ДУ</a:t>
            </a:r>
          </a:p>
          <a:p>
            <a:r>
              <a:rPr lang="ru-RU" sz="1600" dirty="0" smtClean="0"/>
              <a:t>Фазовый монитор (модели 380 В), защита от пропадания/перекоса фаз</a:t>
            </a:r>
          </a:p>
          <a:p>
            <a:r>
              <a:rPr lang="ru-RU" sz="1600" dirty="0" smtClean="0"/>
              <a:t>Возможность притока свежего воздуха</a:t>
            </a:r>
            <a:endParaRPr lang="en-US" sz="1600" dirty="0" smtClean="0"/>
          </a:p>
          <a:p>
            <a:r>
              <a:rPr lang="ru-RU" sz="1600" dirty="0" smtClean="0"/>
              <a:t>Возможность установки низкотемпературного комплекта</a:t>
            </a:r>
          </a:p>
          <a:p>
            <a:r>
              <a:rPr lang="ru-RU" sz="1600" dirty="0" smtClean="0"/>
              <a:t>Автоматические жалюзи</a:t>
            </a:r>
          </a:p>
          <a:p>
            <a:r>
              <a:rPr lang="ru-RU" sz="1600" dirty="0" smtClean="0"/>
              <a:t>Подогрев картера компрессора</a:t>
            </a:r>
            <a:endParaRPr lang="en-US" sz="1600" dirty="0" smtClean="0"/>
          </a:p>
          <a:p>
            <a:r>
              <a:rPr lang="ru-RU" sz="1600" dirty="0" err="1" smtClean="0"/>
              <a:t>Scroll</a:t>
            </a:r>
            <a:r>
              <a:rPr lang="ru-RU" sz="1600" dirty="0" smtClean="0"/>
              <a:t> компрессор </a:t>
            </a:r>
            <a:r>
              <a:rPr lang="en-US" sz="1600" dirty="0" smtClean="0"/>
              <a:t>36; </a:t>
            </a:r>
            <a:r>
              <a:rPr lang="ru-RU" sz="1600" dirty="0" smtClean="0"/>
              <a:t>48; 60 </a:t>
            </a:r>
            <a:r>
              <a:rPr lang="en-US" sz="1600" dirty="0" err="1" smtClean="0"/>
              <a:t>kBTU</a:t>
            </a:r>
            <a:endParaRPr lang="ru-RU" sz="1600" dirty="0" smtClean="0"/>
          </a:p>
          <a:p>
            <a:r>
              <a:rPr lang="ru-RU" sz="1600" dirty="0" smtClean="0"/>
              <a:t>Универсальный наружный блок</a:t>
            </a:r>
            <a:r>
              <a:rPr lang="en-US" sz="1600" dirty="0" smtClean="0"/>
              <a:t> </a:t>
            </a:r>
            <a:r>
              <a:rPr lang="ru-RU" sz="1600" dirty="0" smtClean="0"/>
              <a:t>(кроме модели 60</a:t>
            </a:r>
            <a:r>
              <a:rPr lang="en-US" sz="1600" dirty="0" err="1" smtClean="0"/>
              <a:t>kBTU</a:t>
            </a:r>
            <a:r>
              <a:rPr lang="en-US" sz="1600" dirty="0" smtClean="0"/>
              <a:t>)</a:t>
            </a:r>
            <a:endParaRPr lang="ru-RU" sz="1600" dirty="0" smtClean="0"/>
          </a:p>
          <a:p>
            <a:r>
              <a:rPr lang="ru-RU" sz="1600" dirty="0" smtClean="0"/>
              <a:t>Встроенная дренажная помпа, подъем </a:t>
            </a:r>
            <a:r>
              <a:rPr lang="en-US" sz="1600" dirty="0" smtClean="0"/>
              <a:t>12</a:t>
            </a:r>
            <a:r>
              <a:rPr lang="ru-RU" sz="1600" dirty="0" smtClean="0"/>
              <a:t>00 мм от точки</a:t>
            </a:r>
          </a:p>
          <a:p>
            <a:r>
              <a:rPr lang="ru-RU" sz="1600" dirty="0" smtClean="0"/>
              <a:t>вывода дренажа</a:t>
            </a:r>
            <a:r>
              <a:rPr lang="en-US" sz="1600" dirty="0" smtClean="0"/>
              <a:t>!</a:t>
            </a:r>
            <a:endParaRPr lang="ru-RU" sz="1600" dirty="0" smtClean="0"/>
          </a:p>
          <a:p>
            <a:r>
              <a:rPr lang="ru-RU" sz="1600" dirty="0" smtClean="0"/>
              <a:t>Реле низкого давления (модели на 380В)</a:t>
            </a:r>
          </a:p>
          <a:p>
            <a:r>
              <a:rPr lang="ru-RU" sz="1600" dirty="0" err="1" smtClean="0"/>
              <a:t>Оттайка</a:t>
            </a:r>
            <a:r>
              <a:rPr lang="ru-RU" sz="1600" dirty="0" smtClean="0"/>
              <a:t> наружного блока по термистору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86678" y="3357562"/>
            <a:ext cx="1357322" cy="735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50" y="5072074"/>
            <a:ext cx="25717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Box 59"/>
          <p:cNvSpPr txBox="1"/>
          <p:nvPr/>
        </p:nvSpPr>
        <p:spPr>
          <a:xfrm>
            <a:off x="857224" y="1357298"/>
            <a:ext cx="6643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Колонный тип</a:t>
            </a:r>
          </a:p>
          <a:p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214282" y="714356"/>
            <a:ext cx="4929222" cy="428628"/>
            <a:chOff x="285720" y="4143380"/>
            <a:chExt cx="4929222" cy="428628"/>
          </a:xfrm>
        </p:grpSpPr>
        <p:sp>
          <p:nvSpPr>
            <p:cNvPr id="8" name="Овал 7"/>
            <p:cNvSpPr/>
            <p:nvPr/>
          </p:nvSpPr>
          <p:spPr>
            <a:xfrm>
              <a:off x="285720" y="4143380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00100" y="4143380"/>
              <a:ext cx="4214842" cy="369332"/>
            </a:xfrm>
            <a:prstGeom prst="rect">
              <a:avLst/>
            </a:prstGeom>
            <a:noFill/>
            <a:effectLst>
              <a:glow rad="139700">
                <a:schemeClr val="accent4">
                  <a:satMod val="175000"/>
                  <a:alpha val="40000"/>
                </a:schemeClr>
              </a:glow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Описание кондиционеров</a:t>
              </a:r>
            </a:p>
          </p:txBody>
        </p:sp>
      </p:grp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2" y="6211669"/>
            <a:ext cx="9144000" cy="64633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0" y="188913"/>
            <a:ext cx="6877050" cy="36933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2010  Кондиционеры 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RÖDA</a:t>
            </a:r>
            <a:r>
              <a:rPr lang="en-US" b="1" baseline="30000" dirty="0" smtClean="0">
                <a:solidFill>
                  <a:schemeClr val="bg1"/>
                </a:solidFill>
                <a:latin typeface="MetaNormalLF-Roman Cyrillic" pitchFamily="34" charset="0"/>
              </a:rPr>
              <a:t>® </a:t>
            </a: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1472" y="1928802"/>
            <a:ext cx="664373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Модели 24; 48; 60 </a:t>
            </a:r>
            <a:r>
              <a:rPr lang="en-US" sz="1600" dirty="0" err="1" smtClean="0"/>
              <a:t>kBTU</a:t>
            </a:r>
            <a:endParaRPr lang="ru-RU" sz="1600" dirty="0" smtClean="0"/>
          </a:p>
          <a:p>
            <a:r>
              <a:rPr lang="ru-RU" sz="1600" dirty="0" smtClean="0"/>
              <a:t>Широкий воздушный поток</a:t>
            </a:r>
          </a:p>
          <a:p>
            <a:r>
              <a:rPr lang="ru-RU" sz="1600" dirty="0" smtClean="0"/>
              <a:t>Автоматические жалюзи</a:t>
            </a:r>
          </a:p>
          <a:p>
            <a:r>
              <a:rPr lang="ru-RU" sz="1600" dirty="0" smtClean="0"/>
              <a:t>Функция обогрева с ТЭН</a:t>
            </a:r>
          </a:p>
          <a:p>
            <a:r>
              <a:rPr lang="ru-RU" sz="1600" dirty="0" smtClean="0"/>
              <a:t>Подогрев картера компрессора(модели на 380В)</a:t>
            </a:r>
          </a:p>
          <a:p>
            <a:r>
              <a:rPr lang="ru-RU" sz="1600" dirty="0" smtClean="0"/>
              <a:t>LCD дисплей</a:t>
            </a:r>
          </a:p>
          <a:p>
            <a:r>
              <a:rPr lang="ru-RU" sz="1600" dirty="0" smtClean="0"/>
              <a:t>Высокая производительность</a:t>
            </a:r>
          </a:p>
          <a:p>
            <a:r>
              <a:rPr lang="ru-RU" sz="1600" dirty="0" smtClean="0"/>
              <a:t>Фазовый монитор (модели 380 В)</a:t>
            </a:r>
          </a:p>
          <a:p>
            <a:r>
              <a:rPr lang="ru-RU" sz="1600" dirty="0" smtClean="0"/>
              <a:t>Простая установка</a:t>
            </a:r>
          </a:p>
          <a:p>
            <a:r>
              <a:rPr lang="ru-RU" sz="1600" dirty="0" smtClean="0"/>
              <a:t>Современный дизайн</a:t>
            </a:r>
          </a:p>
          <a:p>
            <a:r>
              <a:rPr lang="ru-RU" sz="1600" dirty="0" smtClean="0"/>
              <a:t>Пульт ДУ</a:t>
            </a:r>
          </a:p>
          <a:p>
            <a:r>
              <a:rPr lang="ru-RU" sz="1600" dirty="0" err="1" smtClean="0"/>
              <a:t>Scroll</a:t>
            </a:r>
            <a:r>
              <a:rPr lang="ru-RU" sz="1600" dirty="0" smtClean="0"/>
              <a:t> компрессор 48; 60 </a:t>
            </a:r>
            <a:r>
              <a:rPr lang="en-US" sz="1600" dirty="0" err="1" smtClean="0"/>
              <a:t>kBTU</a:t>
            </a:r>
            <a:endParaRPr lang="ru-RU" sz="1600" dirty="0" smtClean="0"/>
          </a:p>
          <a:p>
            <a:r>
              <a:rPr lang="ru-RU" sz="1600" dirty="0" smtClean="0"/>
              <a:t>Высокая эффективность (EER)</a:t>
            </a:r>
            <a:endParaRPr lang="en-US" sz="1600" dirty="0" smtClean="0"/>
          </a:p>
          <a:p>
            <a:r>
              <a:rPr lang="ru-RU" sz="1600" dirty="0" smtClean="0"/>
              <a:t>Возможность установки низкотемпературного комплекта</a:t>
            </a:r>
          </a:p>
          <a:p>
            <a:r>
              <a:rPr lang="ru-RU" sz="1600" dirty="0" smtClean="0"/>
              <a:t>Реле низкого давления (модели на 380В)</a:t>
            </a:r>
          </a:p>
          <a:p>
            <a:r>
              <a:rPr lang="ru-RU" sz="1600" dirty="0" err="1" smtClean="0"/>
              <a:t>Оттайка</a:t>
            </a:r>
            <a:r>
              <a:rPr lang="ru-RU" sz="1600" dirty="0" smtClean="0"/>
              <a:t> наружного блока по термистору</a:t>
            </a:r>
          </a:p>
          <a:p>
            <a:endParaRPr lang="ru-RU" sz="16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3" name="Рисунок 12" descr="2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65539" y="4714884"/>
            <a:ext cx="1007055" cy="1428760"/>
          </a:xfrm>
          <a:prstGeom prst="rect">
            <a:avLst/>
          </a:prstGeom>
        </p:spPr>
      </p:pic>
      <p:pic>
        <p:nvPicPr>
          <p:cNvPr id="16" name="Рисунок 15" descr="33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15272" y="3643314"/>
            <a:ext cx="1181102" cy="1029828"/>
          </a:xfrm>
          <a:prstGeom prst="rect">
            <a:avLst/>
          </a:prstGeom>
        </p:spPr>
      </p:pic>
      <p:pic>
        <p:nvPicPr>
          <p:cNvPr id="12" name="Рисунок 11" descr="колонник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58148" y="1000108"/>
            <a:ext cx="928694" cy="237875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2910" y="1428736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Напольно-потолочный тип</a:t>
            </a:r>
            <a:endParaRPr lang="ru-RU" b="1" dirty="0">
              <a:solidFill>
                <a:srgbClr val="0000FF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85720" y="857232"/>
            <a:ext cx="4929222" cy="428628"/>
            <a:chOff x="285720" y="4143380"/>
            <a:chExt cx="4929222" cy="428628"/>
          </a:xfrm>
        </p:grpSpPr>
        <p:sp>
          <p:nvSpPr>
            <p:cNvPr id="10" name="Овал 9"/>
            <p:cNvSpPr/>
            <p:nvPr/>
          </p:nvSpPr>
          <p:spPr>
            <a:xfrm>
              <a:off x="285720" y="4143380"/>
              <a:ext cx="428628" cy="428628"/>
            </a:xfrm>
            <a:prstGeom prst="ellipse">
              <a:avLst/>
            </a:prstGeom>
            <a:effectLst>
              <a:glow rad="228600">
                <a:schemeClr val="accent3">
                  <a:satMod val="175000"/>
                  <a:alpha val="40000"/>
                </a:schemeClr>
              </a:glow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1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00100" y="4143380"/>
              <a:ext cx="4214842" cy="369332"/>
            </a:xfrm>
            <a:prstGeom prst="rect">
              <a:avLst/>
            </a:prstGeom>
            <a:noFill/>
            <a:effectLst>
              <a:glow rad="139700">
                <a:schemeClr val="accent4">
                  <a:satMod val="175000"/>
                  <a:alpha val="40000"/>
                </a:schemeClr>
              </a:glow>
              <a:innerShdw blurRad="63500" dist="50800" dir="8100000">
                <a:prstClr val="black">
                  <a:alpha val="50000"/>
                </a:prstClr>
              </a:innerShdw>
            </a:effectLst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9900"/>
                  </a:solidFill>
                </a:rPr>
                <a:t>Описание кондиционеров</a:t>
              </a: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81850" y="1643050"/>
            <a:ext cx="19621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6645" y="3143248"/>
            <a:ext cx="1607355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2" y="6211669"/>
            <a:ext cx="9144000" cy="646331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 </a:t>
            </a:r>
          </a:p>
          <a:p>
            <a:pPr algn="l">
              <a:spcBef>
                <a:spcPct val="50000"/>
              </a:spcBef>
            </a:pP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0" y="188913"/>
            <a:ext cx="6877050" cy="369332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MetaNormalLF-Roman Cyrillic" pitchFamily="34" charset="0"/>
              </a:rPr>
              <a:t>2010  Кондиционеры </a:t>
            </a:r>
            <a:r>
              <a:rPr lang="de-D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RÖDA</a:t>
            </a:r>
            <a:r>
              <a:rPr lang="en-US" b="1" baseline="30000" dirty="0" smtClean="0">
                <a:solidFill>
                  <a:schemeClr val="bg1"/>
                </a:solidFill>
                <a:latin typeface="MetaNormalLF-Roman Cyrillic" pitchFamily="34" charset="0"/>
              </a:rPr>
              <a:t>® </a:t>
            </a:r>
            <a:endParaRPr lang="ru-RU" b="1" baseline="30000" dirty="0">
              <a:solidFill>
                <a:schemeClr val="bg1"/>
              </a:solidFill>
              <a:latin typeface="MetaNormalLF-Roman Cyrill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1714488"/>
            <a:ext cx="664373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Модели 18; 24; 36; 48; 60 </a:t>
            </a:r>
            <a:r>
              <a:rPr lang="en-US" sz="1600" dirty="0" err="1" smtClean="0"/>
              <a:t>kBTU</a:t>
            </a:r>
            <a:endParaRPr lang="ru-RU" sz="1600" dirty="0" smtClean="0"/>
          </a:p>
          <a:p>
            <a:r>
              <a:rPr lang="ru-RU" sz="1600" dirty="0" smtClean="0"/>
              <a:t>Современный дизайн</a:t>
            </a:r>
          </a:p>
          <a:p>
            <a:r>
              <a:rPr lang="ru-RU" sz="1600" dirty="0" smtClean="0"/>
              <a:t>Горизонтальные и вертикальные жалюзи</a:t>
            </a:r>
          </a:p>
          <a:p>
            <a:r>
              <a:rPr lang="ru-RU" sz="1600" dirty="0" smtClean="0"/>
              <a:t>Функции автоматической защиты</a:t>
            </a:r>
          </a:p>
          <a:p>
            <a:r>
              <a:rPr lang="ru-RU" sz="1600" dirty="0" smtClean="0"/>
              <a:t>Беспроводной пульт ДУ</a:t>
            </a:r>
          </a:p>
          <a:p>
            <a:r>
              <a:rPr lang="ru-RU" sz="1600" dirty="0" smtClean="0"/>
              <a:t>Фазовый монитор (модели 380 В)</a:t>
            </a:r>
          </a:p>
          <a:p>
            <a:r>
              <a:rPr lang="ru-RU" sz="1600" dirty="0" smtClean="0"/>
              <a:t>Защита от протечек конденсата</a:t>
            </a:r>
          </a:p>
          <a:p>
            <a:r>
              <a:rPr lang="ru-RU" sz="1600" dirty="0" smtClean="0"/>
              <a:t>Компактные размеры</a:t>
            </a:r>
          </a:p>
          <a:p>
            <a:r>
              <a:rPr lang="ru-RU" sz="1600" dirty="0" smtClean="0"/>
              <a:t>Высокая производительность</a:t>
            </a:r>
          </a:p>
          <a:p>
            <a:r>
              <a:rPr lang="ru-RU" sz="1600" dirty="0" smtClean="0"/>
              <a:t>Возможность установки низкотемпературного комплекта</a:t>
            </a:r>
          </a:p>
          <a:p>
            <a:r>
              <a:rPr lang="ru-RU" sz="1600" dirty="0" smtClean="0"/>
              <a:t>Низкий уровень шума</a:t>
            </a:r>
          </a:p>
          <a:p>
            <a:r>
              <a:rPr lang="ru-RU" sz="1600" dirty="0" smtClean="0"/>
              <a:t>Напольная и настенная установка</a:t>
            </a:r>
          </a:p>
          <a:p>
            <a:r>
              <a:rPr lang="ru-RU" sz="1600" dirty="0" smtClean="0"/>
              <a:t>Подогрев картера компрессора</a:t>
            </a:r>
            <a:endParaRPr lang="en-US" sz="1600" dirty="0" smtClean="0"/>
          </a:p>
          <a:p>
            <a:r>
              <a:rPr lang="ru-RU" sz="1600" dirty="0" err="1" smtClean="0"/>
              <a:t>Scroll</a:t>
            </a:r>
            <a:r>
              <a:rPr lang="ru-RU" sz="1600" dirty="0" smtClean="0"/>
              <a:t> компрессор </a:t>
            </a:r>
            <a:r>
              <a:rPr lang="en-US" sz="1600" dirty="0" smtClean="0"/>
              <a:t>36; </a:t>
            </a:r>
            <a:r>
              <a:rPr lang="ru-RU" sz="1600" dirty="0" smtClean="0"/>
              <a:t>48; 60 </a:t>
            </a:r>
            <a:r>
              <a:rPr lang="en-US" sz="1600" dirty="0" err="1" smtClean="0"/>
              <a:t>kBTU</a:t>
            </a:r>
            <a:endParaRPr lang="en-US" sz="1600" dirty="0" smtClean="0"/>
          </a:p>
          <a:p>
            <a:r>
              <a:rPr lang="ru-RU" sz="1600" dirty="0" smtClean="0"/>
              <a:t>Универсальный наружный блок</a:t>
            </a:r>
          </a:p>
          <a:p>
            <a:r>
              <a:rPr lang="ru-RU" sz="1600" dirty="0" smtClean="0"/>
              <a:t>Реле низкого давления (модели на 380В)</a:t>
            </a:r>
          </a:p>
          <a:p>
            <a:r>
              <a:rPr lang="ru-RU" sz="1600" dirty="0" err="1" smtClean="0"/>
              <a:t>Оттайка</a:t>
            </a:r>
            <a:r>
              <a:rPr lang="ru-RU" sz="1600" dirty="0" smtClean="0"/>
              <a:t> наружного блока по термистору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67506" y="4214818"/>
            <a:ext cx="25336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406" y="5214950"/>
            <a:ext cx="2571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</TotalTime>
  <Words>1920</Words>
  <Application>Microsoft Office PowerPoint</Application>
  <PresentationFormat>Экран (4:3)</PresentationFormat>
  <Paragraphs>1056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ООО "ГАЗЛЮКС"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Зайцев Алексей Валерьевич</dc:creator>
  <cp:lastModifiedBy>advuser</cp:lastModifiedBy>
  <cp:revision>475</cp:revision>
  <dcterms:created xsi:type="dcterms:W3CDTF">2008-12-16T07:41:22Z</dcterms:created>
  <dcterms:modified xsi:type="dcterms:W3CDTF">2010-03-10T06:31:09Z</dcterms:modified>
</cp:coreProperties>
</file>